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8"/>
  </p:notesMasterIdLst>
  <p:sldIdLst>
    <p:sldId id="256" r:id="rId2"/>
    <p:sldId id="359" r:id="rId3"/>
    <p:sldId id="305" r:id="rId4"/>
    <p:sldId id="306" r:id="rId5"/>
    <p:sldId id="308" r:id="rId6"/>
    <p:sldId id="357" r:id="rId7"/>
    <p:sldId id="358" r:id="rId8"/>
    <p:sldId id="356" r:id="rId9"/>
    <p:sldId id="355" r:id="rId10"/>
    <p:sldId id="309" r:id="rId11"/>
    <p:sldId id="312" r:id="rId12"/>
    <p:sldId id="310" r:id="rId13"/>
    <p:sldId id="313" r:id="rId14"/>
    <p:sldId id="315" r:id="rId15"/>
    <p:sldId id="316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9" r:id="rId33"/>
    <p:sldId id="340" r:id="rId34"/>
    <p:sldId id="341" r:id="rId35"/>
    <p:sldId id="342" r:id="rId36"/>
    <p:sldId id="343" r:id="rId37"/>
    <p:sldId id="275" r:id="rId38"/>
    <p:sldId id="276" r:id="rId39"/>
    <p:sldId id="347" r:id="rId40"/>
    <p:sldId id="352" r:id="rId41"/>
    <p:sldId id="353" r:id="rId42"/>
    <p:sldId id="348" r:id="rId43"/>
    <p:sldId id="351" r:id="rId44"/>
    <p:sldId id="349" r:id="rId45"/>
    <p:sldId id="350" r:id="rId46"/>
    <p:sldId id="360" r:id="rId47"/>
  </p:sldIdLst>
  <p:sldSz cx="10080625" cy="7559675"/>
  <p:notesSz cx="7559675" cy="10691813"/>
  <p:defaultTextStyle>
    <a:defPPr>
      <a:defRPr lang="en-GB"/>
    </a:defPPr>
    <a:lvl1pPr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1pPr>
    <a:lvl2pPr marL="742950" indent="-28575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2pPr>
    <a:lvl3pPr marL="11430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3pPr>
    <a:lvl4pPr marL="16002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4pPr>
    <a:lvl5pPr marL="20574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FDF"/>
    <a:srgbClr val="FFB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4754"/>
  </p:normalViewPr>
  <p:slideViewPr>
    <p:cSldViewPr>
      <p:cViewPr varScale="1">
        <p:scale>
          <a:sx n="100" d="100"/>
          <a:sy n="100" d="100"/>
        </p:scale>
        <p:origin x="2208" y="168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4098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51926520-7087-8B4D-A1C5-EECB1E05DA5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2578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A68DE5F-89E9-3C42-A6B6-CB4CE8D87F2B}" type="slidenum">
              <a:rPr lang="en-GB" altLang="x-none" sz="1400">
                <a:latin typeface="Times New Roman" charset="0"/>
              </a:rPr>
              <a:pPr eaLnBrk="1"/>
              <a:t>3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2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508385D2-ACBD-814A-9384-A172FBC4C81E}" type="slidenum">
              <a:rPr lang="en-GB" altLang="x-none" sz="1400">
                <a:latin typeface="Times New Roman" charset="0"/>
              </a:rPr>
              <a:pPr eaLnBrk="1"/>
              <a:t>16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4608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0138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43608114-7F6C-1D4D-B53B-B4A9C623853D}" type="slidenum">
              <a:rPr lang="en-GB" altLang="x-none" sz="1400">
                <a:latin typeface="Times New Roman" charset="0"/>
              </a:rPr>
              <a:pPr eaLnBrk="1"/>
              <a:t>17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4813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0070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9312501-0814-EC4D-A0AA-0738AAAAB64A}" type="slidenum">
              <a:rPr lang="en-GB" altLang="x-none" sz="1400">
                <a:latin typeface="Times New Roman" charset="0"/>
              </a:rPr>
              <a:pPr eaLnBrk="1"/>
              <a:t>18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017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43412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38F269A4-AFAF-5C48-9477-F7B08878B1C5}" type="slidenum">
              <a:rPr lang="en-GB" altLang="x-none" sz="1400">
                <a:latin typeface="Times New Roman" charset="0"/>
              </a:rPr>
              <a:pPr eaLnBrk="1"/>
              <a:t>19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3331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10626CB-FA23-3043-985A-16C10297C4C4}" type="slidenum">
              <a:rPr lang="en-GB" altLang="x-none" sz="1400">
                <a:latin typeface="Times New Roman" charset="0"/>
              </a:rPr>
              <a:pPr eaLnBrk="1"/>
              <a:t>20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4275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5427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2061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736D72CB-ACFD-C14A-A8A0-846B15EA3DA1}" type="slidenum">
              <a:rPr lang="en-GB" altLang="x-none" sz="1400">
                <a:latin typeface="Times New Roman" charset="0"/>
              </a:rPr>
              <a:pPr eaLnBrk="1"/>
              <a:t>21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0386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073163E-6D78-2A4E-8724-5C8F3F3C3EFC}" type="slidenum">
              <a:rPr lang="en-GB" altLang="x-none" sz="1400">
                <a:latin typeface="Times New Roman" charset="0"/>
              </a:rPr>
              <a:pPr eaLnBrk="1"/>
              <a:t>22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8371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58372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72565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D293F86A-CE2F-C44B-9F51-EF30198EBEE9}" type="slidenum">
              <a:rPr lang="en-GB" altLang="x-none" sz="1400">
                <a:latin typeface="Times New Roman" charset="0"/>
              </a:rPr>
              <a:pPr eaLnBrk="1"/>
              <a:t>23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1442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D98693B-187A-AC4F-B9C0-89C41E735EE7}" type="slidenum">
              <a:rPr lang="en-GB" altLang="x-none" sz="1400">
                <a:latin typeface="Times New Roman" charset="0"/>
              </a:rPr>
              <a:pPr eaLnBrk="1"/>
              <a:t>24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6668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A77349E4-AC33-8E42-9770-A8987DDFD0CC}" type="slidenum">
              <a:rPr lang="en-GB" altLang="x-none" sz="1400">
                <a:latin typeface="Times New Roman" charset="0"/>
              </a:rPr>
              <a:pPr eaLnBrk="1"/>
              <a:t>25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5474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10528A6-BA26-5B46-BECB-251451912EB7}" type="slidenum">
              <a:rPr lang="en-GB" altLang="x-none" sz="1400">
                <a:latin typeface="Times New Roman" charset="0"/>
              </a:rPr>
              <a:pPr eaLnBrk="1"/>
              <a:t>4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0771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F8235C4-A28E-7A46-A8B9-EC12D3D4426A}" type="slidenum">
              <a:rPr lang="en-GB" altLang="x-none" sz="1400">
                <a:latin typeface="Times New Roman" charset="0"/>
              </a:rPr>
              <a:pPr eaLnBrk="1"/>
              <a:t>26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656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8553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3B54B3E-2724-104E-B040-31FFAF999CE9}" type="slidenum">
              <a:rPr lang="en-GB" altLang="x-none" sz="1400">
                <a:latin typeface="Times New Roman" charset="0"/>
              </a:rPr>
              <a:pPr eaLnBrk="1"/>
              <a:t>27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6492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9C5267D-3534-084A-8CB8-BF31B96BABF0}" type="slidenum">
              <a:rPr lang="en-GB" altLang="x-none" sz="1400">
                <a:latin typeface="Times New Roman" charset="0"/>
              </a:rPr>
              <a:pPr eaLnBrk="1"/>
              <a:t>28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3316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39D388AB-07CA-664A-94A8-E29A5531EAF9}" type="slidenum">
              <a:rPr lang="en-GB" altLang="x-none" sz="1400">
                <a:latin typeface="Times New Roman" charset="0"/>
              </a:rPr>
              <a:pPr eaLnBrk="1"/>
              <a:t>29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3706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00EA1D21-075D-5F44-99D6-120ADAC8DC39}" type="slidenum">
              <a:rPr lang="en-GB" altLang="x-none" sz="1400">
                <a:latin typeface="Times New Roman" charset="0"/>
              </a:rPr>
              <a:pPr eaLnBrk="1"/>
              <a:t>30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2033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DB8FA7FD-8D57-754B-A27C-7385FB4E61C3}" type="slidenum">
              <a:rPr lang="en-GB" altLang="x-none" sz="1400">
                <a:latin typeface="Times New Roman" charset="0"/>
              </a:rPr>
              <a:pPr eaLnBrk="1"/>
              <a:t>31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680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1514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AD47644F-C017-FC4A-A41C-E49657DA648F}" type="slidenum">
              <a:rPr lang="en-GB" altLang="x-none" sz="1400">
                <a:latin typeface="Times New Roman" charset="0"/>
              </a:rPr>
              <a:pPr eaLnBrk="1"/>
              <a:t>32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1780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61DE84FC-9E5F-6A48-94C2-66C51DC34CB7}" type="slidenum">
              <a:rPr lang="en-GB" altLang="x-none" sz="1400">
                <a:latin typeface="Times New Roman" charset="0"/>
              </a:rPr>
              <a:pPr eaLnBrk="1"/>
              <a:t>33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8909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8767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744BF61A-6499-864A-AC1E-98AC132D2718}" type="slidenum">
              <a:rPr lang="en-GB" altLang="x-none" sz="1400">
                <a:latin typeface="Times New Roman" charset="0"/>
              </a:rPr>
              <a:pPr eaLnBrk="1"/>
              <a:t>34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24836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4086FDA-9A2B-194D-80BB-DCC249FABEC6}" type="slidenum">
              <a:rPr lang="en-GB" altLang="x-none" sz="1400">
                <a:latin typeface="Times New Roman" charset="0"/>
              </a:rPr>
              <a:pPr eaLnBrk="1"/>
              <a:t>35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3187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93188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1108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1E0743BF-56B6-7F42-BE98-A483E44B5532}" type="slidenum">
              <a:rPr lang="en-GB" altLang="x-none" sz="1400">
                <a:latin typeface="Times New Roman" charset="0"/>
              </a:rPr>
              <a:pPr eaLnBrk="1"/>
              <a:t>5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52322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5CCD7903-974E-254F-B399-A15C988FF913}" type="slidenum">
              <a:rPr lang="en-GB" altLang="x-none" sz="1400">
                <a:latin typeface="Times New Roman" charset="0"/>
              </a:rPr>
              <a:pPr eaLnBrk="1"/>
              <a:t>36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5235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9523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10681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from </a:t>
            </a:r>
            <a:r>
              <a:rPr lang="en-US" dirty="0" err="1"/>
              <a:t>Bouttier</a:t>
            </a:r>
            <a:r>
              <a:rPr lang="en-US" dirty="0"/>
              <a:t> and Courtier (1999) … should be self evident, but discuss with students. Mention 4D VAR … </a:t>
            </a:r>
            <a:r>
              <a:rPr lang="en-US" dirty="0" err="1"/>
              <a:t>ie</a:t>
            </a:r>
            <a:r>
              <a:rPr lang="en-US" dirty="0"/>
              <a:t> lots of these things happening over 3D space.</a:t>
            </a:r>
            <a:r>
              <a:rPr lang="en-US" baseline="0" dirty="0"/>
              <a:t> </a:t>
            </a:r>
            <a:r>
              <a:rPr lang="en-US" dirty="0"/>
              <a:t>Note that *normally* what is done is to adjust the initial conditions, </a:t>
            </a:r>
            <a:r>
              <a:rPr lang="en-US" dirty="0" err="1"/>
              <a:t>eg</a:t>
            </a:r>
            <a:r>
              <a:rPr lang="en-US" dirty="0"/>
              <a:t> in NWP.</a:t>
            </a:r>
            <a:r>
              <a:rPr lang="en-US" baseline="0" dirty="0"/>
              <a:t> </a:t>
            </a:r>
            <a:r>
              <a:rPr lang="en-US" dirty="0"/>
              <a:t>The ‘prior’ here is from a previous model run,</a:t>
            </a:r>
            <a:r>
              <a:rPr lang="en-US" baseline="0" dirty="0"/>
              <a:t> or sometimes a climatology (average). Discuss advantages/disadvantages of strong constraint (trust the model … can correct for short </a:t>
            </a:r>
            <a:r>
              <a:rPr lang="en-US" baseline="0"/>
              <a:t>term differences)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666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83% reduction in GPP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100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62676CD-6952-274A-A912-A33357183B77}" type="slidenum">
              <a:rPr lang="en-GB" altLang="x-none" sz="1400">
                <a:latin typeface="Times New Roman" charset="0"/>
              </a:rPr>
              <a:pPr eaLnBrk="1"/>
              <a:t>10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1789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1669AC8-5C2A-364D-84DC-7D0C3B5DE745}" type="slidenum">
              <a:rPr lang="en-US" altLang="x-none" sz="1400">
                <a:latin typeface="Times New Roman" charset="0"/>
              </a:rPr>
              <a:pPr eaLnBrk="1"/>
              <a:t>11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302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2557665-0093-8145-B957-50BA539ACC8E}" type="slidenum">
              <a:rPr lang="en-US" altLang="x-none" sz="1400">
                <a:latin typeface="Times New Roman" charset="0"/>
              </a:rPr>
              <a:pPr eaLnBrk="1"/>
              <a:t>12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2412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A91D25CA-D884-4F4B-A422-F0D6FF2B1CD9}" type="slidenum">
              <a:rPr lang="en-US" altLang="x-none" sz="1400">
                <a:latin typeface="Times New Roman" charset="0"/>
              </a:rPr>
              <a:pPr eaLnBrk="1"/>
              <a:t>13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7768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5553FE7-F27B-BF48-BCED-F3AB90744282}" type="slidenum">
              <a:rPr lang="en-US" altLang="x-none" sz="1400">
                <a:latin typeface="Times New Roman" charset="0"/>
              </a:rPr>
              <a:pPr eaLnBrk="1"/>
              <a:t>14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7577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4B056C18-AE3C-D042-8BA2-DCA39D929646}" type="slidenum">
              <a:rPr lang="en-US" altLang="x-none" sz="1400">
                <a:latin typeface="Times New Roman" charset="0"/>
              </a:rPr>
              <a:pPr eaLnBrk="1"/>
              <a:t>15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818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ogo_sm_blk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00950" y="6732588"/>
            <a:ext cx="2087563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 descr="NCEO_logo_lr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44463" y="6692900"/>
            <a:ext cx="2982912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12888" y="4284663"/>
            <a:ext cx="7056437" cy="1931987"/>
          </a:xfrm>
          <a:solidFill>
            <a:srgbClr val="99CC00"/>
          </a:solidFill>
        </p:spPr>
        <p:txBody>
          <a:bodyPr/>
          <a:lstStyle>
            <a:lvl1pPr marL="0" indent="0" algn="ctr">
              <a:spcAft>
                <a:spcPct val="0"/>
              </a:spcAft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ED92E-2888-844C-94C2-8FB15BD865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825" y="301625"/>
            <a:ext cx="6648450" cy="64547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3EB0F-6318-DA4F-8186-9E0ACBC2904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2F25BA-1BFD-9547-A2A9-3A185E6726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96754-F929-E643-80B3-6E76ECBCE8B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4335BA-F629-3D4E-BB9C-7133D433DE8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A8E9E-B45A-F744-8626-56605351F0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AAFB5-F62E-5646-8874-B488CA10C4D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88EB6-A3F7-3C4A-A074-A7C48919A16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FED7F-E23D-7C41-8722-1700A4A2393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68CD4-F4A0-2B41-885C-80CE7EAA3ED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4825" y="301625"/>
            <a:ext cx="9067800" cy="1260475"/>
          </a:xfrm>
          <a:prstGeom prst="rect">
            <a:avLst/>
          </a:prstGeom>
          <a:solidFill>
            <a:srgbClr val="99CC00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4825" y="1768475"/>
            <a:ext cx="9067800" cy="4987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4825" y="6886575"/>
            <a:ext cx="2344738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CD9C5664-7F6F-BE4A-ABCB-429E19C7B59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31" name="Picture 7" descr="logo_sm_blk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600950" y="6732588"/>
            <a:ext cx="2087563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 descr="NCEO_logo_lrg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44463" y="6692900"/>
            <a:ext cx="2982912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ＭＳ Ｐゴシック" charset="-128"/>
        </a:defRPr>
      </a:lvl2pPr>
      <a:lvl3pPr marL="1143000" indent="-230188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ＭＳ Ｐゴシック" charset="-128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49" y="323453"/>
            <a:ext cx="8569325" cy="1620837"/>
          </a:xfrm>
        </p:spPr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919" y="2123653"/>
            <a:ext cx="7056784" cy="648072"/>
          </a:xfrm>
        </p:spPr>
        <p:txBody>
          <a:bodyPr/>
          <a:lstStyle/>
          <a:p>
            <a:r>
              <a:rPr lang="en-US" dirty="0"/>
              <a:t>P. Lewis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B3BB2-4A15-7140-9E15-378A835EC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45" y="2843733"/>
            <a:ext cx="7843199" cy="3356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E27175-1D13-244F-ACBC-4BBB84A06907}"/>
              </a:ext>
            </a:extLst>
          </p:cNvPr>
          <p:cNvSpPr txBox="1"/>
          <p:nvPr/>
        </p:nvSpPr>
        <p:spPr>
          <a:xfrm>
            <a:off x="874349" y="6228109"/>
            <a:ext cx="5184176" cy="292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/chapter/10.1007/978-81-322-2547-8_4</a:t>
            </a:r>
          </a:p>
        </p:txBody>
      </p:sp>
    </p:spTree>
    <p:extLst>
      <p:ext uri="{BB962C8B-B14F-4D97-AF65-F5344CB8AC3E}">
        <p14:creationId xmlns:p14="http://schemas.microsoft.com/office/powerpoint/2010/main" val="202753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does DA aim to do?</a:t>
            </a:r>
            <a:endParaRPr lang="en-US" altLang="x-none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816100"/>
            <a:ext cx="9067800" cy="4987925"/>
          </a:xfrm>
        </p:spPr>
        <p:txBody>
          <a:bodyPr/>
          <a:lstStyle/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Use all available information about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A Priori information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The underlying model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The observations</a:t>
            </a:r>
          </a:p>
          <a:p>
            <a:pPr lvl="2" eaLnBrk="1">
              <a:buSzPct val="45000"/>
              <a:buFont typeface="Wingdings" charset="2"/>
              <a:buChar char=""/>
            </a:pPr>
            <a:r>
              <a:rPr lang="en-GB" altLang="x-none" dirty="0"/>
              <a:t>The observation </a:t>
            </a:r>
            <a:r>
              <a:rPr lang="en-GB" altLang="x-none" i="1" dirty="0"/>
              <a:t>operator</a:t>
            </a:r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Including estimates of </a:t>
            </a:r>
            <a:r>
              <a:rPr lang="en-GB" altLang="x-none" i="1" dirty="0"/>
              <a:t>uncertainty</a:t>
            </a:r>
            <a:r>
              <a:rPr lang="en-GB" altLang="x-none" dirty="0"/>
              <a:t> and the current state of the system</a:t>
            </a:r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To provide a best estimate of the true state of the system with quantified uncertainty</a:t>
            </a:r>
          </a:p>
          <a:p>
            <a:pPr eaLnBrk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000632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 sz="3100"/>
              <a:t>Modelled vs. observed reflectance</a:t>
            </a:r>
            <a:endParaRPr lang="en-US" altLang="x-none"/>
          </a:p>
        </p:txBody>
      </p:sp>
      <p:pic>
        <p:nvPicPr>
          <p:cNvPr id="30723" name="Picture 3" descr="refl_multi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1973263"/>
            <a:ext cx="9875837" cy="404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2030413" y="6145213"/>
            <a:ext cx="151130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Red</a:t>
            </a:r>
            <a:endParaRPr lang="en-US" altLang="x-none" sz="2000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873875" y="6145213"/>
            <a:ext cx="151288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NIR</a:t>
            </a:r>
            <a:endParaRPr lang="en-US" altLang="x-none" sz="2000"/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849313" y="6370638"/>
            <a:ext cx="79914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/>
              <a:t>Note BRF shape in red: can’t simulate with 1-D canopy (GORT here)</a:t>
            </a:r>
          </a:p>
        </p:txBody>
      </p:sp>
    </p:spTree>
    <p:extLst>
      <p:ext uri="{BB962C8B-B14F-4D97-AF65-F5344CB8AC3E}">
        <p14:creationId xmlns:p14="http://schemas.microsoft.com/office/powerpoint/2010/main" val="1816686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altLang="x-none" sz="3500" dirty="0"/>
              <a:t>Kalman Filter DA</a:t>
            </a:r>
            <a:endParaRPr lang="en-US" altLang="x-none" dirty="0"/>
          </a:p>
        </p:txBody>
      </p:sp>
      <p:pic>
        <p:nvPicPr>
          <p:cNvPr id="26627" name="Picture 3" descr="Cf_modisL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52" y="1538579"/>
            <a:ext cx="6192838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754249" y="6021096"/>
            <a:ext cx="8568952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/>
          <a:lstStyle>
            <a:lvl1pPr marL="377825" indent="-3778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x-none" sz="2200" dirty="0"/>
              <a:t>Data assimilation into DALEC ecological model: </a:t>
            </a:r>
            <a:r>
              <a:rPr lang="en-GB" altLang="x-none" sz="2200" dirty="0" err="1"/>
              <a:t>Quaife</a:t>
            </a:r>
            <a:r>
              <a:rPr lang="en-GB" altLang="x-none" sz="2200" dirty="0"/>
              <a:t> et al. 2008</a:t>
            </a:r>
            <a:endParaRPr lang="en-GB" altLang="x-none" sz="3500" dirty="0"/>
          </a:p>
        </p:txBody>
      </p:sp>
    </p:spTree>
    <p:extLst>
      <p:ext uri="{BB962C8B-B14F-4D97-AF65-F5344CB8AC3E}">
        <p14:creationId xmlns:p14="http://schemas.microsoft.com/office/powerpoint/2010/main" val="1655060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/>
            <a:r>
              <a:rPr lang="en-GB" altLang="x-none" sz="2000"/>
              <a:t>NEP results</a:t>
            </a:r>
            <a:endParaRPr lang="en-US" altLang="x-none"/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28575" y="2632075"/>
            <a:ext cx="20716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No assimilation</a:t>
            </a:r>
            <a:endParaRPr lang="en-US" altLang="x-none" sz="2000"/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5563" y="4732338"/>
            <a:ext cx="20732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Assimilating MODIS </a:t>
            </a:r>
          </a:p>
          <a:p>
            <a:pPr eaLnBrk="1" hangingPunct="1"/>
            <a:r>
              <a:rPr lang="en-GB" altLang="x-none" sz="2000"/>
              <a:t>(red/NIR)</a:t>
            </a:r>
            <a:endParaRPr lang="en-US" altLang="x-none" sz="2000"/>
          </a:p>
        </p:txBody>
      </p:sp>
      <p:pic>
        <p:nvPicPr>
          <p:cNvPr id="32773" name="Picture 5" descr="NEP_multiplo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1336675"/>
            <a:ext cx="7894637" cy="551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3141663" y="6904038"/>
            <a:ext cx="5678487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500" dirty="0"/>
              <a:t>DALEC model calibrated from flux measurements at tower site 1</a:t>
            </a:r>
          </a:p>
        </p:txBody>
      </p:sp>
    </p:spTree>
    <p:extLst>
      <p:ext uri="{BB962C8B-B14F-4D97-AF65-F5344CB8AC3E}">
        <p14:creationId xmlns:p14="http://schemas.microsoft.com/office/powerpoint/2010/main" val="1706869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 sz="2900">
                <a:solidFill>
                  <a:schemeClr val="tx1"/>
                </a:solidFill>
              </a:rPr>
              <a:t>Mean NEP for 2000-2002</a:t>
            </a:r>
            <a:endParaRPr lang="en-US" altLang="x-none">
              <a:solidFill>
                <a:schemeClr val="tx1"/>
              </a:solidFill>
            </a:endParaRPr>
          </a:p>
        </p:txBody>
      </p:sp>
      <p:grpSp>
        <p:nvGrpSpPr>
          <p:cNvPr id="36867" name="Group 3"/>
          <p:cNvGrpSpPr>
            <a:grpSpLocks noChangeAspect="1"/>
          </p:cNvGrpSpPr>
          <p:nvPr/>
        </p:nvGrpSpPr>
        <p:grpSpPr bwMode="auto">
          <a:xfrm>
            <a:off x="1595438" y="2519363"/>
            <a:ext cx="7624762" cy="4386262"/>
            <a:chOff x="548" y="1060"/>
            <a:chExt cx="5446" cy="3132"/>
          </a:xfrm>
        </p:grpSpPr>
        <p:grpSp>
          <p:nvGrpSpPr>
            <p:cNvPr id="36869" name="Group 4"/>
            <p:cNvGrpSpPr>
              <a:grpSpLocks noChangeAspect="1"/>
            </p:cNvGrpSpPr>
            <p:nvPr/>
          </p:nvGrpSpPr>
          <p:grpSpPr bwMode="auto">
            <a:xfrm>
              <a:off x="1509" y="1060"/>
              <a:ext cx="2767" cy="3132"/>
              <a:chOff x="1474" y="754"/>
              <a:chExt cx="2767" cy="3132"/>
            </a:xfrm>
          </p:grpSpPr>
          <p:pic>
            <p:nvPicPr>
              <p:cNvPr id="36874" name="Picture 5" descr="NEP3yearMea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5" y="754"/>
                <a:ext cx="2461" cy="2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75" name="Text Box 6"/>
              <p:cNvSpPr txBox="1">
                <a:spLocks noChangeAspect="1" noChangeArrowheads="1"/>
              </p:cNvSpPr>
              <p:nvPr/>
            </p:nvSpPr>
            <p:spPr bwMode="auto">
              <a:xfrm>
                <a:off x="1474" y="3293"/>
                <a:ext cx="408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15</a:t>
                </a:r>
                <a:endParaRPr lang="en-US" altLang="x-none"/>
              </a:p>
            </p:txBody>
          </p:sp>
          <p:sp>
            <p:nvSpPr>
              <p:cNvPr id="36876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3742" y="3293"/>
                <a:ext cx="499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65</a:t>
                </a:r>
                <a:endParaRPr lang="en-US" altLang="x-none"/>
              </a:p>
            </p:txBody>
          </p:sp>
          <p:sp>
            <p:nvSpPr>
              <p:cNvPr id="36877" name="Text Box 8"/>
              <p:cNvSpPr txBox="1">
                <a:spLocks noChangeAspect="1" noChangeArrowheads="1"/>
              </p:cNvSpPr>
              <p:nvPr/>
            </p:nvSpPr>
            <p:spPr bwMode="auto">
              <a:xfrm>
                <a:off x="2291" y="3613"/>
                <a:ext cx="1632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gC/m</a:t>
                </a:r>
                <a:r>
                  <a:rPr lang="en-GB" altLang="x-none" sz="2000" baseline="30000"/>
                  <a:t>2</a:t>
                </a:r>
                <a:r>
                  <a:rPr lang="en-GB" altLang="x-none" sz="2000"/>
                  <a:t>/year</a:t>
                </a:r>
                <a:endParaRPr lang="en-US" altLang="x-none" sz="2000"/>
              </a:p>
            </p:txBody>
          </p:sp>
        </p:grpSp>
        <p:sp>
          <p:nvSpPr>
            <p:cNvPr id="36870" name="Line 9"/>
            <p:cNvSpPr>
              <a:spLocks noChangeAspect="1" noChangeShapeType="1"/>
            </p:cNvSpPr>
            <p:nvPr/>
          </p:nvSpPr>
          <p:spPr bwMode="auto">
            <a:xfrm>
              <a:off x="1346" y="1077"/>
              <a:ext cx="0" cy="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1" name="Text Box 10"/>
            <p:cNvSpPr txBox="1">
              <a:spLocks noChangeAspect="1" noChangeArrowheads="1"/>
            </p:cNvSpPr>
            <p:nvPr/>
          </p:nvSpPr>
          <p:spPr bwMode="auto">
            <a:xfrm>
              <a:off x="548" y="2147"/>
              <a:ext cx="771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GB" altLang="x-none" sz="2000"/>
                <a:t>4.5 km</a:t>
              </a:r>
              <a:endParaRPr lang="en-US" altLang="x-none" sz="2000"/>
            </a:p>
          </p:txBody>
        </p:sp>
        <p:sp>
          <p:nvSpPr>
            <p:cNvPr id="36872" name="Line 11"/>
            <p:cNvSpPr>
              <a:spLocks noChangeAspect="1" noChangeShapeType="1"/>
            </p:cNvSpPr>
            <p:nvPr/>
          </p:nvSpPr>
          <p:spPr bwMode="auto">
            <a:xfrm flipH="1">
              <a:off x="2864" y="1661"/>
              <a:ext cx="1422" cy="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3" name="Text Box 12"/>
            <p:cNvSpPr txBox="1">
              <a:spLocks noChangeAspect="1" noChangeArrowheads="1"/>
            </p:cNvSpPr>
            <p:nvPr/>
          </p:nvSpPr>
          <p:spPr bwMode="auto">
            <a:xfrm>
              <a:off x="3911" y="1525"/>
              <a:ext cx="2083" cy="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GB" altLang="x-none"/>
                <a:t>Flux Tower</a:t>
              </a:r>
              <a:endParaRPr lang="en-US" altLang="x-none"/>
            </a:p>
          </p:txBody>
        </p:sp>
      </p:grpSp>
      <p:sp>
        <p:nvSpPr>
          <p:cNvPr id="36868" name="Text Box 13"/>
          <p:cNvSpPr txBox="1">
            <a:spLocks noChangeArrowheads="1"/>
          </p:cNvSpPr>
          <p:nvPr/>
        </p:nvSpPr>
        <p:spPr bwMode="auto">
          <a:xfrm>
            <a:off x="7232650" y="4387850"/>
            <a:ext cx="2778125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Spatial average = 50.9</a:t>
            </a:r>
          </a:p>
          <a:p>
            <a:pPr eaLnBrk="1" hangingPunct="1"/>
            <a:r>
              <a:rPr lang="en-GB" altLang="x-none" sz="2000"/>
              <a:t>Std. dev. = 9.7</a:t>
            </a:r>
          </a:p>
          <a:p>
            <a:pPr eaLnBrk="1" hangingPunct="1"/>
            <a:r>
              <a:rPr lang="en-GB" altLang="x-none" sz="2000"/>
              <a:t>(gC/m</a:t>
            </a:r>
            <a:r>
              <a:rPr lang="en-GB" altLang="x-none" sz="2000" baseline="30000"/>
              <a:t>2</a:t>
            </a:r>
            <a:r>
              <a:rPr lang="en-GB" altLang="x-none" sz="2000"/>
              <a:t>/year)</a:t>
            </a:r>
            <a:endParaRPr lang="en-US" altLang="x-none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93A5ED-F66C-FF43-AF2F-F92916D1193F}"/>
              </a:ext>
            </a:extLst>
          </p:cNvPr>
          <p:cNvSpPr/>
          <p:nvPr/>
        </p:nvSpPr>
        <p:spPr>
          <a:xfrm>
            <a:off x="483741" y="1630650"/>
            <a:ext cx="5144358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EO data: </a:t>
            </a:r>
            <a:r>
              <a:rPr lang="en-GB" altLang="x-none" u="sng" dirty="0"/>
              <a:t>spatial DA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113004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NEPnewpNOB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1988"/>
            <a:ext cx="10080625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 sz="2000"/>
              <a:t>NEP – Site2 (intermediate) parameters, with/without DA</a:t>
            </a:r>
            <a:endParaRPr lang="en-US" altLang="x-none"/>
          </a:p>
        </p:txBody>
      </p:sp>
      <p:pic>
        <p:nvPicPr>
          <p:cNvPr id="29700" name="Picture 4" descr="NEPnew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4213"/>
            <a:ext cx="10080625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2687638" y="5795963"/>
            <a:ext cx="5160962" cy="1557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Model running at Site 2, Oregon </a:t>
            </a:r>
          </a:p>
          <a:p>
            <a:pPr eaLnBrk="1" hangingPunct="1"/>
            <a:r>
              <a:rPr lang="en-GB" altLang="x-none" sz="2000"/>
              <a:t>Site 1 model </a:t>
            </a:r>
            <a:r>
              <a:rPr lang="en-GB" altLang="x-none" sz="2000" b="1"/>
              <a:t>EO-calibrated</a:t>
            </a:r>
            <a:r>
              <a:rPr lang="en-GB" altLang="x-none" sz="2000"/>
              <a:t> at site 2</a:t>
            </a:r>
            <a:br>
              <a:rPr lang="en-GB" altLang="x-none" sz="2000"/>
            </a:br>
            <a:r>
              <a:rPr lang="en-GB" altLang="x-none" sz="2000"/>
              <a:t>NEP observations from Site 2</a:t>
            </a:r>
          </a:p>
          <a:p>
            <a:pPr eaLnBrk="1" hangingPunct="1"/>
            <a:r>
              <a:rPr lang="en-GB" altLang="x-none" sz="2000" b="1"/>
              <a:t>Shows ability to spatialise</a:t>
            </a:r>
            <a:endParaRPr lang="en-US" altLang="x-none" sz="2000" b="1"/>
          </a:p>
        </p:txBody>
      </p:sp>
    </p:spTree>
    <p:extLst>
      <p:ext uri="{BB962C8B-B14F-4D97-AF65-F5344CB8AC3E}">
        <p14:creationId xmlns:p14="http://schemas.microsoft.com/office/powerpoint/2010/main" val="160008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86430" y="2483693"/>
            <a:ext cx="3527425" cy="3306762"/>
          </a:xfrm>
        </p:spPr>
        <p:txBody>
          <a:bodyPr/>
          <a:lstStyle/>
          <a:p>
            <a:pPr marL="431800" indent="-323850" algn="ctr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sz="4400" dirty="0"/>
              <a:t>Sequential</a:t>
            </a:r>
          </a:p>
          <a:p>
            <a:pPr marL="431800" indent="-323850" algn="ctr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sz="4400" dirty="0"/>
              <a:t>Smoothers</a:t>
            </a:r>
          </a:p>
          <a:p>
            <a:pPr marL="431800" indent="-323850" algn="ctr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sz="4400" dirty="0"/>
              <a:t>Variational</a:t>
            </a:r>
          </a:p>
        </p:txBody>
      </p:sp>
      <p:sp>
        <p:nvSpPr>
          <p:cNvPr id="4505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Nominal classification of DA</a:t>
            </a:r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EE493-ACE5-7A45-BA78-FF57D1941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376" y="1832781"/>
            <a:ext cx="4104456" cy="556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581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5" y="2051050"/>
            <a:ext cx="9069388" cy="4249738"/>
          </a:xfrm>
        </p:spPr>
        <p:txBody>
          <a:bodyPr/>
          <a:lstStyle/>
          <a:p>
            <a:pPr marL="431800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/>
              <a:t>Kalman Filter</a:t>
            </a:r>
          </a:p>
          <a:p>
            <a:pPr marL="862013" lvl="1" indent="-322263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/>
              <a:t>Variants - EKF</a:t>
            </a:r>
          </a:p>
          <a:p>
            <a:pPr marL="431800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/>
              <a:t>Ensemble Kalman Filter</a:t>
            </a:r>
          </a:p>
          <a:p>
            <a:pPr marL="862013" lvl="1" indent="-322263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/>
              <a:t>Variants – Unscented EnKF</a:t>
            </a:r>
          </a:p>
          <a:p>
            <a:pPr marL="431800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/>
              <a:t>Particle filters</a:t>
            </a:r>
          </a:p>
          <a:p>
            <a:pPr marL="862013" lvl="1" indent="-322263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/>
              <a:t>Lots of different types  </a:t>
            </a:r>
          </a:p>
          <a:p>
            <a:pPr marL="862013" lvl="1" indent="-322263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/>
              <a:t>true MCMC technique</a:t>
            </a:r>
          </a:p>
        </p:txBody>
      </p:sp>
      <p:sp>
        <p:nvSpPr>
          <p:cNvPr id="4710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Sequential methods</a:t>
            </a: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341797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Propagation step:</a:t>
            </a:r>
          </a:p>
          <a:p>
            <a:pPr eaLnBrk="1"/>
            <a:r>
              <a:rPr lang="en-GB" altLang="x-none" sz="3600"/>
              <a:t>						x	=	Mx</a:t>
            </a:r>
            <a:r>
              <a:rPr lang="en-GB" altLang="x-none" sz="3600" baseline="33000"/>
              <a:t>-</a:t>
            </a:r>
          </a:p>
          <a:p>
            <a:pPr eaLnBrk="1"/>
            <a:r>
              <a:rPr lang="en-GB" altLang="x-none" sz="3600"/>
              <a:t>						P	=	MP</a:t>
            </a:r>
            <a:r>
              <a:rPr lang="en-GB" altLang="x-none" sz="3600" baseline="33000"/>
              <a:t>-</a:t>
            </a:r>
            <a:r>
              <a:rPr lang="en-GB" altLang="x-none" sz="3600"/>
              <a:t>M</a:t>
            </a:r>
            <a:r>
              <a:rPr lang="en-GB" altLang="x-none" sz="3600" baseline="33000"/>
              <a:t>T</a:t>
            </a:r>
            <a:r>
              <a:rPr lang="en-GB" altLang="x-none" sz="3600"/>
              <a:t> + Q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Analysis step:</a:t>
            </a:r>
          </a:p>
          <a:p>
            <a:pPr eaLnBrk="1"/>
            <a:r>
              <a:rPr lang="en-GB" altLang="x-none" sz="4000"/>
              <a:t>			 			</a:t>
            </a:r>
            <a:r>
              <a:rPr lang="en-GB" altLang="x-none" sz="3600"/>
              <a:t>x</a:t>
            </a:r>
            <a:r>
              <a:rPr lang="en-GB" altLang="x-none" sz="3600" baseline="33000"/>
              <a:t>*	</a:t>
            </a:r>
            <a:r>
              <a:rPr lang="en-GB" altLang="x-none" sz="3600"/>
              <a:t>= x + K( y – Hx )</a:t>
            </a:r>
          </a:p>
          <a:p>
            <a:pPr eaLnBrk="1"/>
            <a:r>
              <a:rPr lang="en-GB" altLang="x-none" sz="3600"/>
              <a:t>						K	= PH</a:t>
            </a:r>
            <a:r>
              <a:rPr lang="en-GB" altLang="x-none" sz="3600" baseline="33000"/>
              <a:t>T</a:t>
            </a:r>
            <a:r>
              <a:rPr lang="en-GB" altLang="x-none" sz="3600"/>
              <a:t>( HPH</a:t>
            </a:r>
            <a:r>
              <a:rPr lang="en-GB" altLang="x-none" sz="3600" baseline="33000"/>
              <a:t>T</a:t>
            </a:r>
            <a:r>
              <a:rPr lang="en-GB" altLang="x-none" sz="3600"/>
              <a:t>+R )</a:t>
            </a:r>
            <a:r>
              <a:rPr lang="en-GB" altLang="x-none" sz="3600" baseline="33000"/>
              <a:t>-1</a:t>
            </a:r>
          </a:p>
          <a:p>
            <a:pPr eaLnBrk="1"/>
            <a:endParaRPr lang="en-US" altLang="x-none" sz="3600"/>
          </a:p>
        </p:txBody>
      </p:sp>
      <p:sp>
        <p:nvSpPr>
          <p:cNvPr id="491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Kalman filter</a:t>
            </a:r>
            <a:endParaRPr lang="en-US" altLang="x-none"/>
          </a:p>
        </p:txBody>
      </p:sp>
      <p:sp>
        <p:nvSpPr>
          <p:cNvPr id="12301" name="AutoShape 13"/>
          <p:cNvSpPr>
            <a:spLocks/>
          </p:cNvSpPr>
          <p:nvPr/>
        </p:nvSpPr>
        <p:spPr bwMode="auto">
          <a:xfrm>
            <a:off x="6845300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56829"/>
              <a:gd name="adj5" fmla="val 58912"/>
              <a:gd name="adj6" fmla="val -112519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State vector</a:t>
            </a:r>
            <a:endParaRPr lang="en-US" altLang="x-none" sz="3600"/>
          </a:p>
        </p:txBody>
      </p:sp>
      <p:sp>
        <p:nvSpPr>
          <p:cNvPr id="12302" name="AutoShape 14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63991"/>
              <a:gd name="adj5" fmla="val 57250"/>
              <a:gd name="adj6" fmla="val -12717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Model</a:t>
            </a:r>
            <a:endParaRPr lang="en-US" altLang="x-none" sz="3600"/>
          </a:p>
        </p:txBody>
      </p:sp>
      <p:sp>
        <p:nvSpPr>
          <p:cNvPr id="12303" name="AutoShape 15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63185"/>
              <a:gd name="adj5" fmla="val 121602"/>
              <a:gd name="adj6" fmla="val -13005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Covariancematrix</a:t>
            </a:r>
            <a:endParaRPr lang="en-US" altLang="x-none" sz="3600"/>
          </a:p>
        </p:txBody>
      </p:sp>
      <p:sp>
        <p:nvSpPr>
          <p:cNvPr id="12304" name="AutoShape 16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23292"/>
              <a:gd name="adj5" fmla="val 116315"/>
              <a:gd name="adj6" fmla="val -45583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Stochastic forcing</a:t>
            </a:r>
            <a:endParaRPr lang="en-US" altLang="x-none" sz="3600"/>
          </a:p>
        </p:txBody>
      </p:sp>
      <p:sp>
        <p:nvSpPr>
          <p:cNvPr id="12305" name="AutoShape 17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49264"/>
              <a:gd name="adj5" fmla="val 245620"/>
              <a:gd name="adj6" fmla="val -100333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Kalman gain</a:t>
            </a:r>
            <a:endParaRPr lang="en-US" altLang="x-none" sz="3600"/>
          </a:p>
        </p:txBody>
      </p:sp>
      <p:sp>
        <p:nvSpPr>
          <p:cNvPr id="12306" name="AutoShape 18"/>
          <p:cNvSpPr>
            <a:spLocks/>
          </p:cNvSpPr>
          <p:nvPr/>
        </p:nvSpPr>
        <p:spPr bwMode="auto">
          <a:xfrm>
            <a:off x="6845300" y="2124075"/>
            <a:ext cx="2803525" cy="1050925"/>
          </a:xfrm>
          <a:prstGeom prst="borderCallout2">
            <a:avLst>
              <a:gd name="adj1" fmla="val 10875"/>
              <a:gd name="adj2" fmla="val -2718"/>
              <a:gd name="adj3" fmla="val 10875"/>
              <a:gd name="adj4" fmla="val -32106"/>
              <a:gd name="adj5" fmla="val 256949"/>
              <a:gd name="adj6" fmla="val -64667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vector</a:t>
            </a:r>
            <a:endParaRPr lang="en-US" altLang="x-none" sz="3600"/>
          </a:p>
        </p:txBody>
      </p:sp>
      <p:sp>
        <p:nvSpPr>
          <p:cNvPr id="12307" name="AutoShape 19"/>
          <p:cNvSpPr>
            <a:spLocks/>
          </p:cNvSpPr>
          <p:nvPr/>
        </p:nvSpPr>
        <p:spPr bwMode="auto">
          <a:xfrm>
            <a:off x="6840538" y="2124075"/>
            <a:ext cx="2808287" cy="1554163"/>
          </a:xfrm>
          <a:prstGeom prst="borderCallout2">
            <a:avLst>
              <a:gd name="adj1" fmla="val 7356"/>
              <a:gd name="adj2" fmla="val -2713"/>
              <a:gd name="adj3" fmla="val 7356"/>
              <a:gd name="adj4" fmla="val -11870"/>
              <a:gd name="adj5" fmla="val 215731"/>
              <a:gd name="adj6" fmla="val -2204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covariance matrix</a:t>
            </a:r>
            <a:endParaRPr lang="en-US" altLang="x-none" sz="3600"/>
          </a:p>
        </p:txBody>
      </p:sp>
      <p:sp>
        <p:nvSpPr>
          <p:cNvPr id="12309" name="AutoShape 21"/>
          <p:cNvSpPr>
            <a:spLocks/>
          </p:cNvSpPr>
          <p:nvPr/>
        </p:nvSpPr>
        <p:spPr bwMode="auto">
          <a:xfrm>
            <a:off x="6840538" y="2124075"/>
            <a:ext cx="2808287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8431"/>
              <a:gd name="adj5" fmla="val 231819"/>
              <a:gd name="adj6" fmla="val -35898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operator</a:t>
            </a:r>
            <a:endParaRPr lang="en-US" altLang="x-none" sz="3600"/>
          </a:p>
        </p:txBody>
      </p:sp>
    </p:spTree>
    <p:extLst>
      <p:ext uri="{BB962C8B-B14F-4D97-AF65-F5344CB8AC3E}">
        <p14:creationId xmlns:p14="http://schemas.microsoft.com/office/powerpoint/2010/main" val="562920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1" grpId="0" animBg="1"/>
      <p:bldP spid="12301" grpId="1" animBg="1"/>
      <p:bldP spid="12302" grpId="0" animBg="1"/>
      <p:bldP spid="12302" grpId="1" animBg="1"/>
      <p:bldP spid="12303" grpId="0" animBg="1"/>
      <p:bldP spid="12303" grpId="1" animBg="1"/>
      <p:bldP spid="12304" grpId="0" animBg="1"/>
      <p:bldP spid="12304" grpId="1" animBg="1"/>
      <p:bldP spid="12305" grpId="0" animBg="1"/>
      <p:bldP spid="12305" grpId="1" animBg="1"/>
      <p:bldP spid="12306" grpId="0" animBg="1"/>
      <p:bldP spid="12306" grpId="1" animBg="1"/>
      <p:bldP spid="12307" grpId="0" animBg="1"/>
      <p:bldP spid="12307" grpId="1" animBg="1"/>
      <p:bldP spid="12309" grpId="0" animBg="1"/>
      <p:bldP spid="1230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Kalman Filter</a:t>
            </a:r>
            <a:endParaRPr lang="en-US" altLang="x-none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067800" cy="30194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Linear process model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Linear observation operator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Assumes normally distributed errors </a:t>
            </a:r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4856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847B-0DF9-F044-8C78-7D7A3EB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6D4F-4778-684A-BDDF-CECFE755B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DA?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does DA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Methods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Sequential (KF, PF)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Variational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MacBean</a:t>
            </a:r>
            <a:r>
              <a:rPr lang="en-US" dirty="0"/>
              <a:t> et al. 2018 (</a:t>
            </a:r>
            <a:r>
              <a:rPr lang="en-US" dirty="0" err="1"/>
              <a:t>Orchidee</a:t>
            </a:r>
            <a:r>
              <a:rPr lang="en-US" dirty="0"/>
              <a:t>, SIF)</a:t>
            </a:r>
          </a:p>
        </p:txBody>
      </p:sp>
    </p:spTree>
    <p:extLst>
      <p:ext uri="{BB962C8B-B14F-4D97-AF65-F5344CB8AC3E}">
        <p14:creationId xmlns:p14="http://schemas.microsoft.com/office/powerpoint/2010/main" val="2410050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Propagation step:</a:t>
            </a:r>
          </a:p>
          <a:p>
            <a:pPr eaLnBrk="1"/>
            <a:r>
              <a:rPr lang="en-GB" altLang="x-none" sz="3600"/>
              <a:t>						x	=	m(x</a:t>
            </a:r>
            <a:r>
              <a:rPr lang="en-GB" altLang="x-none" sz="3600" baseline="33000"/>
              <a:t>-</a:t>
            </a:r>
            <a:r>
              <a:rPr lang="en-GB" altLang="x-none" sz="3600"/>
              <a:t>)</a:t>
            </a:r>
            <a:endParaRPr lang="en-GB" altLang="x-none" sz="3600" baseline="33000"/>
          </a:p>
          <a:p>
            <a:pPr eaLnBrk="1"/>
            <a:r>
              <a:rPr lang="en-GB" altLang="x-none" sz="3600"/>
              <a:t>						P	=	M</a:t>
            </a:r>
            <a:r>
              <a:rPr lang="en-US" altLang="x-none" sz="3600"/>
              <a:t>'</a:t>
            </a:r>
            <a:r>
              <a:rPr lang="en-GB" altLang="x-none" sz="3600"/>
              <a:t>P</a:t>
            </a:r>
            <a:r>
              <a:rPr lang="en-GB" altLang="x-none" sz="3600" baseline="33000"/>
              <a:t>-</a:t>
            </a:r>
            <a:r>
              <a:rPr lang="en-GB" altLang="x-none" sz="3600"/>
              <a:t>M</a:t>
            </a:r>
            <a:r>
              <a:rPr lang="en-US" altLang="x-none" sz="3600"/>
              <a:t>'</a:t>
            </a:r>
            <a:r>
              <a:rPr lang="en-GB" altLang="x-none" sz="3600" baseline="33000"/>
              <a:t>T</a:t>
            </a:r>
            <a:r>
              <a:rPr lang="en-GB" altLang="x-none" sz="3600"/>
              <a:t> + Q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Analysis step:</a:t>
            </a:r>
          </a:p>
          <a:p>
            <a:pPr eaLnBrk="1"/>
            <a:r>
              <a:rPr lang="en-GB" altLang="x-none" sz="4000"/>
              <a:t>			 			</a:t>
            </a:r>
            <a:r>
              <a:rPr lang="en-GB" altLang="x-none" sz="3600"/>
              <a:t>x</a:t>
            </a:r>
            <a:r>
              <a:rPr lang="en-GB" altLang="x-none" sz="3600" baseline="33000"/>
              <a:t>*	</a:t>
            </a:r>
            <a:r>
              <a:rPr lang="en-GB" altLang="x-none" sz="3600"/>
              <a:t>= x + K( y – h(x) )</a:t>
            </a:r>
          </a:p>
          <a:p>
            <a:pPr eaLnBrk="1"/>
            <a:r>
              <a:rPr lang="en-GB" altLang="x-none" sz="3600"/>
              <a:t>						K	= PH</a:t>
            </a:r>
            <a:r>
              <a:rPr lang="en-US" altLang="x-none" sz="3600"/>
              <a:t>'</a:t>
            </a:r>
            <a:r>
              <a:rPr lang="en-GB" altLang="x-none" sz="3600" baseline="33000"/>
              <a:t>T</a:t>
            </a:r>
            <a:r>
              <a:rPr lang="en-GB" altLang="x-none" sz="3600"/>
              <a:t>( H</a:t>
            </a:r>
            <a:r>
              <a:rPr lang="en-US" altLang="x-none" sz="3600"/>
              <a:t>'</a:t>
            </a:r>
            <a:r>
              <a:rPr lang="en-GB" altLang="x-none" sz="3600"/>
              <a:t>PH</a:t>
            </a:r>
            <a:r>
              <a:rPr lang="en-US" altLang="x-none" sz="3600"/>
              <a:t>'</a:t>
            </a:r>
            <a:r>
              <a:rPr lang="en-GB" altLang="x-none" sz="3600" baseline="33000"/>
              <a:t>T</a:t>
            </a:r>
            <a:r>
              <a:rPr lang="en-GB" altLang="x-none" sz="3600"/>
              <a:t>+R )</a:t>
            </a:r>
            <a:r>
              <a:rPr lang="en-GB" altLang="x-none" sz="3600" baseline="33000"/>
              <a:t>-1</a:t>
            </a:r>
          </a:p>
          <a:p>
            <a:pPr eaLnBrk="1"/>
            <a:endParaRPr lang="en-US" altLang="x-none" sz="360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Extended Kalman filter</a:t>
            </a:r>
            <a:endParaRPr lang="en-US" altLang="x-none"/>
          </a:p>
        </p:txBody>
      </p:sp>
      <p:sp>
        <p:nvSpPr>
          <p:cNvPr id="57356" name="AutoShape 12"/>
          <p:cNvSpPr>
            <a:spLocks/>
          </p:cNvSpPr>
          <p:nvPr/>
        </p:nvSpPr>
        <p:spPr bwMode="auto">
          <a:xfrm>
            <a:off x="6911975" y="34194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9444"/>
              <a:gd name="adj5" fmla="val 175208"/>
              <a:gd name="adj6" fmla="val -69644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Jacobian matrix</a:t>
            </a:r>
            <a:endParaRPr lang="en-US" altLang="x-none" sz="3600"/>
          </a:p>
        </p:txBody>
      </p:sp>
      <p:sp>
        <p:nvSpPr>
          <p:cNvPr id="57357" name="AutoShape 13"/>
          <p:cNvSpPr>
            <a:spLocks/>
          </p:cNvSpPr>
          <p:nvPr/>
        </p:nvSpPr>
        <p:spPr bwMode="auto">
          <a:xfrm>
            <a:off x="6911975" y="34194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20972"/>
              <a:gd name="adj5" fmla="val -6199"/>
              <a:gd name="adj6" fmla="val -75694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Jacobian matrix</a:t>
            </a:r>
            <a:endParaRPr lang="en-US" altLang="x-none" sz="3600"/>
          </a:p>
        </p:txBody>
      </p:sp>
    </p:spTree>
    <p:extLst>
      <p:ext uri="{BB962C8B-B14F-4D97-AF65-F5344CB8AC3E}">
        <p14:creationId xmlns:p14="http://schemas.microsoft.com/office/powerpoint/2010/main" val="14247387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6" grpId="0" animBg="1"/>
      <p:bldP spid="5735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Extended Kalman Filter</a:t>
            </a:r>
            <a:endParaRPr lang="en-US" altLang="x-none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69387" cy="36671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Linear process model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Linear observation operator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Assumes normally distributed errors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Problem with divergence </a:t>
            </a:r>
          </a:p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  <p:sp>
        <p:nvSpPr>
          <p:cNvPr id="55300" name="Line 4"/>
          <p:cNvSpPr>
            <a:spLocks noChangeShapeType="1"/>
          </p:cNvSpPr>
          <p:nvPr/>
        </p:nvSpPr>
        <p:spPr bwMode="auto">
          <a:xfrm>
            <a:off x="792163" y="2674938"/>
            <a:ext cx="40322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5301" name="Line 6"/>
          <p:cNvSpPr>
            <a:spLocks noChangeShapeType="1"/>
          </p:cNvSpPr>
          <p:nvPr/>
        </p:nvSpPr>
        <p:spPr bwMode="auto">
          <a:xfrm>
            <a:off x="792163" y="3308350"/>
            <a:ext cx="51117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6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Propagation step:</a:t>
            </a:r>
          </a:p>
          <a:p>
            <a:pPr eaLnBrk="1"/>
            <a:r>
              <a:rPr lang="en-GB" altLang="x-none" sz="3600"/>
              <a:t>						X	=	m(X</a:t>
            </a:r>
            <a:r>
              <a:rPr lang="en-GB" altLang="x-none" sz="3600" baseline="33000"/>
              <a:t>-</a:t>
            </a:r>
            <a:r>
              <a:rPr lang="en-GB" altLang="x-none" sz="3600"/>
              <a:t>) + Q</a:t>
            </a:r>
            <a:endParaRPr lang="en-GB" altLang="x-none" sz="3600" baseline="33000"/>
          </a:p>
          <a:p>
            <a:pPr eaLnBrk="1"/>
            <a:r>
              <a:rPr lang="en-GB" altLang="x-none" sz="3600"/>
              <a:t>						no explicit error propagation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Analysis step:</a:t>
            </a:r>
          </a:p>
          <a:p>
            <a:pPr eaLnBrk="1"/>
            <a:r>
              <a:rPr lang="en-GB" altLang="x-none" sz="4000"/>
              <a:t>			 			</a:t>
            </a:r>
            <a:r>
              <a:rPr lang="en-GB" altLang="x-none" sz="3600"/>
              <a:t>X</a:t>
            </a:r>
            <a:r>
              <a:rPr lang="en-GB" altLang="x-none" sz="3600" baseline="33000"/>
              <a:t>*	</a:t>
            </a:r>
            <a:r>
              <a:rPr lang="en-GB" altLang="x-none" sz="3600"/>
              <a:t>= X + K( D – HX )</a:t>
            </a:r>
          </a:p>
          <a:p>
            <a:pPr eaLnBrk="1"/>
            <a:r>
              <a:rPr lang="en-GB" altLang="x-none" sz="3600"/>
              <a:t>						K	= PH</a:t>
            </a:r>
            <a:r>
              <a:rPr lang="en-GB" altLang="x-none" sz="3600" baseline="33000"/>
              <a:t>T</a:t>
            </a:r>
            <a:r>
              <a:rPr lang="en-GB" altLang="x-none" sz="3600"/>
              <a:t>( HPH</a:t>
            </a:r>
            <a:r>
              <a:rPr lang="en-GB" altLang="x-none" sz="3600" baseline="33000"/>
              <a:t>T</a:t>
            </a:r>
            <a:r>
              <a:rPr lang="en-GB" altLang="x-none" sz="3600"/>
              <a:t>+R )</a:t>
            </a:r>
            <a:r>
              <a:rPr lang="en-GB" altLang="x-none" sz="3600" baseline="33000"/>
              <a:t>-1</a:t>
            </a:r>
          </a:p>
          <a:p>
            <a:pPr eaLnBrk="1"/>
            <a:endParaRPr lang="en-US" altLang="x-none" sz="3600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61444" name="AutoShape 4"/>
          <p:cNvSpPr>
            <a:spLocks/>
          </p:cNvSpPr>
          <p:nvPr/>
        </p:nvSpPr>
        <p:spPr bwMode="auto">
          <a:xfrm>
            <a:off x="6769100" y="19081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29000"/>
              <a:gd name="adj5" fmla="val 249588"/>
              <a:gd name="adj6" fmla="val -107972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State vector ensemble</a:t>
            </a:r>
            <a:endParaRPr lang="en-US" altLang="x-none" sz="3600"/>
          </a:p>
        </p:txBody>
      </p:sp>
      <p:sp>
        <p:nvSpPr>
          <p:cNvPr id="61445" name="AutoShape 5"/>
          <p:cNvSpPr>
            <a:spLocks/>
          </p:cNvSpPr>
          <p:nvPr/>
        </p:nvSpPr>
        <p:spPr bwMode="auto">
          <a:xfrm>
            <a:off x="6985000" y="38512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7921"/>
              <a:gd name="adj5" fmla="val 74657"/>
              <a:gd name="adj6" fmla="val -63537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Perturbed observations</a:t>
            </a:r>
            <a:endParaRPr lang="en-US" altLang="x-none" sz="3600"/>
          </a:p>
        </p:txBody>
      </p:sp>
    </p:spTree>
    <p:extLst>
      <p:ext uri="{BB962C8B-B14F-4D97-AF65-F5344CB8AC3E}">
        <p14:creationId xmlns:p14="http://schemas.microsoft.com/office/powerpoint/2010/main" val="16737586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 animBg="1"/>
      <p:bldP spid="6144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067800" cy="40274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r>
              <a:rPr lang="en-GB" altLang="x-none" b="1"/>
              <a:t>P</a:t>
            </a:r>
            <a:r>
              <a:rPr lang="en-GB" altLang="x-none"/>
              <a:t> estimated from </a:t>
            </a:r>
            <a:r>
              <a:rPr lang="en-GB" altLang="x-none" b="1"/>
              <a:t>X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Non linear observations using augmentation:</a:t>
            </a:r>
          </a:p>
          <a:p>
            <a:pPr eaLnBrk="1"/>
            <a:endParaRPr lang="en-GB" altLang="x-none"/>
          </a:p>
          <a:p>
            <a:pPr eaLnBrk="1"/>
            <a:r>
              <a:rPr lang="en-GB" altLang="x-none"/>
              <a:t>		</a:t>
            </a:r>
            <a:endParaRPr lang="en-US" altLang="x-none"/>
          </a:p>
        </p:txBody>
      </p:sp>
      <p:grpSp>
        <p:nvGrpSpPr>
          <p:cNvPr id="59396" name="Group 8"/>
          <p:cNvGrpSpPr>
            <a:grpSpLocks/>
          </p:cNvGrpSpPr>
          <p:nvPr/>
        </p:nvGrpSpPr>
        <p:grpSpPr bwMode="auto">
          <a:xfrm>
            <a:off x="3135313" y="3933825"/>
            <a:ext cx="2768600" cy="2582863"/>
            <a:chOff x="1769" y="2512"/>
            <a:chExt cx="1744" cy="1627"/>
          </a:xfrm>
        </p:grpSpPr>
        <p:sp>
          <p:nvSpPr>
            <p:cNvPr id="59397" name="AutoShape 5"/>
            <p:cNvSpPr>
              <a:spLocks noChangeArrowheads="1"/>
            </p:cNvSpPr>
            <p:nvPr/>
          </p:nvSpPr>
          <p:spPr bwMode="auto">
            <a:xfrm>
              <a:off x="2585" y="2512"/>
              <a:ext cx="928" cy="1003"/>
            </a:xfrm>
            <a:prstGeom prst="bracketPair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59398" name="Text Box 7"/>
            <p:cNvSpPr txBox="1">
              <a:spLocks noChangeArrowheads="1"/>
            </p:cNvSpPr>
            <p:nvPr/>
          </p:nvSpPr>
          <p:spPr bwMode="auto">
            <a:xfrm>
              <a:off x="1769" y="2608"/>
              <a:ext cx="1678" cy="1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l" eaLnBrk="1">
                <a:lnSpc>
                  <a:spcPct val="83000"/>
                </a:lnSpc>
                <a:spcBef>
                  <a:spcPct val="0"/>
                </a:spcBef>
                <a:spcAft>
                  <a:spcPts val="1425"/>
                </a:spcAft>
              </a:pPr>
              <a:r>
                <a:rPr lang="en-GB" altLang="x-none"/>
                <a:t>X</a:t>
              </a:r>
              <a:r>
                <a:rPr lang="en-GB" altLang="x-none" baseline="30000"/>
                <a:t>a</a:t>
              </a:r>
              <a:r>
                <a:rPr lang="en-GB" altLang="x-none"/>
                <a:t> =   h(X)</a:t>
              </a:r>
            </a:p>
            <a:p>
              <a:pPr algn="l" eaLnBrk="1">
                <a:lnSpc>
                  <a:spcPct val="83000"/>
                </a:lnSpc>
                <a:spcBef>
                  <a:spcPct val="0"/>
                </a:spcBef>
                <a:spcAft>
                  <a:spcPts val="1425"/>
                </a:spcAft>
              </a:pPr>
              <a:r>
                <a:rPr lang="en-GB" altLang="x-none"/>
                <a:t>            X</a:t>
              </a:r>
            </a:p>
            <a:p>
              <a:pPr eaLnBrk="1"/>
              <a:endParaRPr lang="en-US" altLang="x-none"/>
            </a:p>
          </p:txBody>
        </p:sp>
      </p:grpSp>
    </p:spTree>
    <p:extLst>
      <p:ext uri="{BB962C8B-B14F-4D97-AF65-F5344CB8AC3E}">
        <p14:creationId xmlns:p14="http://schemas.microsoft.com/office/powerpoint/2010/main" val="1408220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61443" name="Text Box 4"/>
          <p:cNvSpPr txBox="1">
            <a:spLocks noChangeArrowheads="1"/>
          </p:cNvSpPr>
          <p:nvPr/>
        </p:nvSpPr>
        <p:spPr bwMode="auto">
          <a:xfrm>
            <a:off x="431800" y="2794000"/>
            <a:ext cx="187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No assimilation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sp>
        <p:nvSpPr>
          <p:cNvPr id="61444" name="Text Box 5"/>
          <p:cNvSpPr txBox="1">
            <a:spLocks noChangeArrowheads="1"/>
          </p:cNvSpPr>
          <p:nvPr/>
        </p:nvSpPr>
        <p:spPr bwMode="auto">
          <a:xfrm>
            <a:off x="457200" y="4699000"/>
            <a:ext cx="1879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Assimilating MODIS surface reflectance bands 1 and 2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pic>
        <p:nvPicPr>
          <p:cNvPr id="61445" name="Picture 6" descr="NEP_multiplot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581150"/>
            <a:ext cx="7161212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3767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144000" cy="38830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Avoids use of Jacobian matrices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Assumes normally distributed errors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Some degree of relaxation of this assumption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Augmentation assumes local linearisation</a:t>
            </a:r>
          </a:p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9078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Propagation step:</a:t>
            </a:r>
          </a:p>
          <a:p>
            <a:pPr eaLnBrk="1"/>
            <a:r>
              <a:rPr lang="en-GB" altLang="x-none" sz="3600"/>
              <a:t>						X	=	m(X</a:t>
            </a:r>
            <a:r>
              <a:rPr lang="en-GB" altLang="x-none" sz="3600" baseline="33000"/>
              <a:t>-</a:t>
            </a:r>
            <a:r>
              <a:rPr lang="en-GB" altLang="x-none" sz="3600"/>
              <a:t>) + Q</a:t>
            </a:r>
          </a:p>
          <a:p>
            <a:pPr eaLnBrk="1"/>
            <a:endParaRPr lang="en-GB" altLang="x-none" sz="3600"/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Analysis step:</a:t>
            </a:r>
          </a:p>
          <a:p>
            <a:pPr eaLnBrk="1"/>
            <a:r>
              <a:rPr lang="en-GB" altLang="x-none"/>
              <a:t>						e.g. Metropolis-Hastings</a:t>
            </a:r>
          </a:p>
        </p:txBody>
      </p:sp>
    </p:spTree>
    <p:extLst>
      <p:ext uri="{BB962C8B-B14F-4D97-AF65-F5344CB8AC3E}">
        <p14:creationId xmlns:p14="http://schemas.microsoft.com/office/powerpoint/2010/main" val="17402622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pic>
        <p:nvPicPr>
          <p:cNvPr id="67587" name="Picture 4" descr="MHeqn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835150"/>
            <a:ext cx="8639175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5" descr="MHeqn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3713163"/>
            <a:ext cx="7993063" cy="242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361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pic>
        <p:nvPicPr>
          <p:cNvPr id="69635" name="Picture 6" descr="enkf_seqmh_c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339975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AutoShape 7"/>
          <p:cNvSpPr>
            <a:spLocks/>
          </p:cNvSpPr>
          <p:nvPr/>
        </p:nvSpPr>
        <p:spPr bwMode="auto">
          <a:xfrm rot="5400000">
            <a:off x="1764507" y="2780506"/>
            <a:ext cx="431800" cy="1871663"/>
          </a:xfrm>
          <a:prstGeom prst="leftBrace">
            <a:avLst>
              <a:gd name="adj1" fmla="val 36121"/>
              <a:gd name="adj2" fmla="val 50000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endParaRPr lang="en-US" altLang="x-none"/>
          </a:p>
        </p:txBody>
      </p:sp>
      <p:sp>
        <p:nvSpPr>
          <p:cNvPr id="69637" name="Text Box 8"/>
          <p:cNvSpPr txBox="1">
            <a:spLocks noChangeArrowheads="1"/>
          </p:cNvSpPr>
          <p:nvPr/>
        </p:nvSpPr>
        <p:spPr bwMode="auto">
          <a:xfrm>
            <a:off x="1044575" y="2671763"/>
            <a:ext cx="18716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No available observations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457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057400"/>
            <a:ext cx="9067800" cy="40989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sz="2800"/>
              <a:t>Fully Bayesian 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sz="2400"/>
              <a:t>No underlying assumptions about distributions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Theoretically the most appealing choice of sequential technique, but…</a:t>
            </a:r>
          </a:p>
          <a:p>
            <a:pPr eaLnBrk="1">
              <a:buFont typeface="Times New Roman" charset="0"/>
              <a:buChar char="•"/>
            </a:pPr>
            <a:endParaRPr lang="en-GB" altLang="x-none" sz="1400"/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Our analysis show little difference with EnKF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Potentially requires larger ensemble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sz="2400"/>
              <a:t>But comparing 1:1 is faster than EnKF</a:t>
            </a:r>
          </a:p>
          <a:p>
            <a:pPr eaLnBrk="1">
              <a:buFont typeface="Times New Roman" charset="0"/>
              <a:buChar char="•"/>
            </a:pPr>
            <a:endParaRPr lang="en-GB" altLang="x-none" sz="2800"/>
          </a:p>
          <a:p>
            <a:pPr eaLnBrk="1"/>
            <a:endParaRPr lang="en-US" altLang="x-none" sz="2800"/>
          </a:p>
        </p:txBody>
      </p:sp>
    </p:spTree>
    <p:extLst>
      <p:ext uri="{BB962C8B-B14F-4D97-AF65-F5344CB8AC3E}">
        <p14:creationId xmlns:p14="http://schemas.microsoft.com/office/powerpoint/2010/main" val="974479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is Data Assimilation?</a:t>
            </a:r>
            <a:endParaRPr lang="en-US" altLang="x-none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105025"/>
            <a:ext cx="9144000" cy="3114971"/>
          </a:xfrm>
        </p:spPr>
        <p:txBody>
          <a:bodyPr/>
          <a:lstStyle/>
          <a:p>
            <a:pPr eaLnBrk="1">
              <a:buSzPct val="45000"/>
              <a:buFont typeface="Wingdings" charset="2"/>
              <a:buNone/>
            </a:pPr>
            <a:r>
              <a:rPr lang="en-GB" altLang="x-none" dirty="0"/>
              <a:t>	A set of techniques to combine </a:t>
            </a:r>
            <a:r>
              <a:rPr lang="en-GB" altLang="x-none" b="1" dirty="0"/>
              <a:t>data</a:t>
            </a:r>
            <a:r>
              <a:rPr lang="en-GB" altLang="x-none" dirty="0"/>
              <a:t> with some underlying </a:t>
            </a:r>
            <a:r>
              <a:rPr lang="en-GB" altLang="x-none" b="1" dirty="0"/>
              <a:t>process model </a:t>
            </a:r>
            <a:r>
              <a:rPr lang="en-GB" altLang="x-none" dirty="0"/>
              <a:t>to provide optimal estimates of the true state and/or parameters of that model.</a:t>
            </a:r>
          </a:p>
          <a:p>
            <a:pPr eaLnBrk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220964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Sequential techniques</a:t>
            </a:r>
            <a:endParaRPr lang="en-US" altLang="x-none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200275"/>
            <a:ext cx="9067800" cy="34512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General considerations:</a:t>
            </a:r>
          </a:p>
          <a:p>
            <a:pPr lvl="1" eaLnBrk="1">
              <a:buFont typeface="Times New Roman" charset="0"/>
              <a:buChar char="–"/>
            </a:pPr>
            <a:endParaRPr lang="en-GB" altLang="x-none"/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Designed for real time systems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Only consider historical observations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Only assimilates observations in single time step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Can lead to artificial high frequency components</a:t>
            </a: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322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04825" y="2124075"/>
            <a:ext cx="9067800" cy="38877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Extension of sequential techniques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All observations effect every time step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Analogous to weighting on observations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[ smoothing-convolution / regularisation ]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Difficult to apply in rapid change areas</a:t>
            </a:r>
          </a:p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  <p:sp>
        <p:nvSpPr>
          <p:cNvPr id="7577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Smoothers</a:t>
            </a: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20977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Variational techniques</a:t>
            </a:r>
            <a:endParaRPr lang="en-US" altLang="x-none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124075"/>
            <a:ext cx="9067800" cy="34512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Expressed as a cost function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Uses numerical minimisation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Gradient descent requires differential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Traditionally used for initial conditions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But parameters may also be adjusted</a:t>
            </a:r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1714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3DVAR</a:t>
            </a:r>
            <a:endParaRPr lang="en-US" altLang="x-none"/>
          </a:p>
        </p:txBody>
      </p:sp>
      <p:sp>
        <p:nvSpPr>
          <p:cNvPr id="88067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727200" y="3065463"/>
            <a:ext cx="6262688" cy="1866900"/>
          </a:xfrm>
        </p:spPr>
        <p:txBody>
          <a:bodyPr anchor="ctr"/>
          <a:lstStyle/>
          <a:p>
            <a:pPr eaLnBrk="1"/>
            <a:r>
              <a:rPr lang="en-GB" altLang="x-none" sz="3600"/>
              <a:t>J(x) 	=	( x-x</a:t>
            </a:r>
            <a:r>
              <a:rPr lang="en-GB" altLang="x-none" sz="3600" baseline="30000"/>
              <a:t>- </a:t>
            </a:r>
            <a:r>
              <a:rPr lang="en-GB" altLang="x-none" sz="3600"/>
              <a:t>) P</a:t>
            </a:r>
            <a:r>
              <a:rPr lang="en-GB" altLang="x-none" sz="3600" baseline="30000"/>
              <a:t>-1 </a:t>
            </a:r>
            <a:r>
              <a:rPr lang="en-GB" altLang="x-none" sz="3600"/>
              <a:t>( x-x</a:t>
            </a:r>
            <a:r>
              <a:rPr lang="en-GB" altLang="x-none" sz="3600" baseline="30000"/>
              <a:t>- </a:t>
            </a:r>
            <a:r>
              <a:rPr lang="en-GB" altLang="x-none" sz="3600"/>
              <a:t>)</a:t>
            </a:r>
            <a:r>
              <a:rPr lang="en-GB" altLang="x-none" sz="3600" baseline="30000"/>
              <a:t>T 	</a:t>
            </a:r>
            <a:r>
              <a:rPr lang="en-GB" altLang="x-none" sz="3600"/>
              <a:t>+</a:t>
            </a:r>
            <a:endParaRPr lang="en-GB" altLang="x-none" sz="3600" baseline="30000"/>
          </a:p>
          <a:p>
            <a:pPr eaLnBrk="1"/>
            <a:r>
              <a:rPr lang="en-GB" altLang="x-none" sz="3600" baseline="30000"/>
              <a:t>			</a:t>
            </a:r>
            <a:r>
              <a:rPr lang="en-GB" altLang="x-none" sz="3600"/>
              <a:t>	( y-h(x) ) R</a:t>
            </a:r>
            <a:r>
              <a:rPr lang="en-GB" altLang="x-none" sz="3600" baseline="30000"/>
              <a:t>-1 </a:t>
            </a:r>
            <a:r>
              <a:rPr lang="en-GB" altLang="x-none" sz="3600"/>
              <a:t>( y-h(x) )</a:t>
            </a:r>
            <a:r>
              <a:rPr lang="en-GB" altLang="x-none" sz="3600" baseline="30000"/>
              <a:t>T</a:t>
            </a:r>
            <a:endParaRPr lang="en-US" altLang="x-none" sz="3600" baseline="30000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3024188" y="1908175"/>
            <a:ext cx="5184775" cy="1370013"/>
            <a:chOff x="1905" y="1202"/>
            <a:chExt cx="3266" cy="863"/>
          </a:xfrm>
        </p:grpSpPr>
        <p:sp>
          <p:nvSpPr>
            <p:cNvPr id="88073" name="AutoShape 8"/>
            <p:cNvSpPr>
              <a:spLocks/>
            </p:cNvSpPr>
            <p:nvPr/>
          </p:nvSpPr>
          <p:spPr bwMode="auto">
            <a:xfrm rot="5400000">
              <a:off x="2925" y="817"/>
              <a:ext cx="228" cy="2268"/>
            </a:xfrm>
            <a:prstGeom prst="leftBrace">
              <a:avLst>
                <a:gd name="adj1" fmla="val 82895"/>
                <a:gd name="adj2" fmla="val 50394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88074" name="Rectangle 11"/>
            <p:cNvSpPr>
              <a:spLocks noChangeArrowheads="1"/>
            </p:cNvSpPr>
            <p:nvPr/>
          </p:nvSpPr>
          <p:spPr bwMode="auto">
            <a:xfrm>
              <a:off x="3266" y="1202"/>
              <a:ext cx="1905" cy="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 sz="3200"/>
                <a:t>Background</a:t>
              </a:r>
              <a:endParaRPr lang="en-US" altLang="x-none" sz="3200"/>
            </a:p>
          </p:txBody>
        </p:sp>
        <p:cxnSp>
          <p:nvCxnSpPr>
            <p:cNvPr id="88075" name="AutoShape 13"/>
            <p:cNvCxnSpPr>
              <a:cxnSpLocks noChangeShapeType="1"/>
              <a:stCxn id="88074" idx="1"/>
              <a:endCxn id="88073" idx="1"/>
            </p:cNvCxnSpPr>
            <p:nvPr/>
          </p:nvCxnSpPr>
          <p:spPr bwMode="auto">
            <a:xfrm rot="10800000" flipV="1">
              <a:off x="3039" y="1429"/>
              <a:ext cx="215" cy="396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655763" y="4786313"/>
            <a:ext cx="5976937" cy="1441450"/>
            <a:chOff x="1043" y="3015"/>
            <a:chExt cx="3765" cy="908"/>
          </a:xfrm>
        </p:grpSpPr>
        <p:sp>
          <p:nvSpPr>
            <p:cNvPr id="88070" name="AutoShape 9"/>
            <p:cNvSpPr>
              <a:spLocks/>
            </p:cNvSpPr>
            <p:nvPr/>
          </p:nvSpPr>
          <p:spPr bwMode="auto">
            <a:xfrm rot="-5400000">
              <a:off x="3243" y="1677"/>
              <a:ext cx="228" cy="2903"/>
            </a:xfrm>
            <a:prstGeom prst="leftBrace">
              <a:avLst>
                <a:gd name="adj1" fmla="val 106104"/>
                <a:gd name="adj2" fmla="val 50394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88071" name="Rectangle 14"/>
            <p:cNvSpPr>
              <a:spLocks noChangeArrowheads="1"/>
            </p:cNvSpPr>
            <p:nvPr/>
          </p:nvSpPr>
          <p:spPr bwMode="auto">
            <a:xfrm>
              <a:off x="1043" y="3470"/>
              <a:ext cx="1905" cy="4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 sz="3200"/>
                <a:t>Observations</a:t>
              </a:r>
              <a:endParaRPr lang="en-US" altLang="x-none" sz="3200"/>
            </a:p>
          </p:txBody>
        </p:sp>
        <p:cxnSp>
          <p:nvCxnSpPr>
            <p:cNvPr id="88072" name="AutoShape 15"/>
            <p:cNvCxnSpPr>
              <a:cxnSpLocks noChangeShapeType="1"/>
              <a:stCxn id="88071" idx="3"/>
              <a:endCxn id="88070" idx="1"/>
            </p:cNvCxnSpPr>
            <p:nvPr/>
          </p:nvCxnSpPr>
          <p:spPr bwMode="auto">
            <a:xfrm flipV="1">
              <a:off x="2960" y="3256"/>
              <a:ext cx="396" cy="441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641502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3DVAR</a:t>
            </a:r>
            <a:endParaRPr lang="en-US" altLang="x-none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339975"/>
            <a:ext cx="9067800" cy="33797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No temporal propagation of state vector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OK for zero order approximations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Unable to deal with phenology</a:t>
            </a:r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0091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4DVAR</a:t>
            </a:r>
            <a:endParaRPr lang="en-US" altLang="x-none"/>
          </a:p>
        </p:txBody>
      </p:sp>
      <p:grpSp>
        <p:nvGrpSpPr>
          <p:cNvPr id="92163" name="Group 47"/>
          <p:cNvGrpSpPr>
            <a:grpSpLocks/>
          </p:cNvGrpSpPr>
          <p:nvPr/>
        </p:nvGrpSpPr>
        <p:grpSpPr bwMode="auto">
          <a:xfrm>
            <a:off x="1584325" y="2389188"/>
            <a:ext cx="6911975" cy="1604962"/>
            <a:chOff x="907" y="2336"/>
            <a:chExt cx="4354" cy="1011"/>
          </a:xfrm>
        </p:grpSpPr>
        <p:sp>
          <p:nvSpPr>
            <p:cNvPr id="92169" name="Text Box 41"/>
            <p:cNvSpPr txBox="1">
              <a:spLocks noChangeArrowheads="1"/>
            </p:cNvSpPr>
            <p:nvPr/>
          </p:nvSpPr>
          <p:spPr bwMode="auto">
            <a:xfrm>
              <a:off x="907" y="2336"/>
              <a:ext cx="4354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l" eaLnBrk="1"/>
              <a:r>
                <a:rPr lang="en-GB" altLang="x-none" sz="3600"/>
                <a:t>J(x) = 	( x-x</a:t>
              </a:r>
              <a:r>
                <a:rPr lang="en-GB" altLang="x-none" sz="3600" baseline="30000"/>
                <a:t>- </a:t>
              </a:r>
              <a:r>
                <a:rPr lang="en-GB" altLang="x-none" sz="3600"/>
                <a:t>) P</a:t>
              </a:r>
              <a:r>
                <a:rPr lang="en-GB" altLang="x-none" sz="3600" baseline="30000"/>
                <a:t>-1 </a:t>
              </a:r>
              <a:r>
                <a:rPr lang="en-GB" altLang="x-none" sz="3600"/>
                <a:t>( x-x</a:t>
              </a:r>
              <a:r>
                <a:rPr lang="en-GB" altLang="x-none" sz="3600" baseline="30000"/>
                <a:t>- </a:t>
              </a:r>
              <a:r>
                <a:rPr lang="en-GB" altLang="x-none" sz="3600"/>
                <a:t>)</a:t>
              </a:r>
              <a:r>
                <a:rPr lang="en-GB" altLang="x-none" sz="3600" baseline="30000"/>
                <a:t>T </a:t>
              </a:r>
              <a:r>
                <a:rPr lang="en-GB" altLang="x-none" sz="3600"/>
                <a:t>+ </a:t>
              </a:r>
            </a:p>
            <a:p>
              <a:pPr algn="l" eaLnBrk="1"/>
              <a:r>
                <a:rPr lang="en-GB" altLang="x-none" sz="3600"/>
                <a:t>			</a:t>
              </a:r>
              <a:r>
                <a:rPr lang="el-GR" altLang="x-none"/>
                <a:t> </a:t>
              </a:r>
              <a:r>
                <a:rPr lang="en-GB" altLang="x-none"/>
                <a:t>	</a:t>
              </a:r>
              <a:r>
                <a:rPr lang="en-GB" altLang="x-none" sz="3600"/>
                <a:t>( y-h(x</a:t>
              </a:r>
              <a:r>
                <a:rPr lang="en-GB" altLang="x-none" sz="3600" baseline="-25000"/>
                <a:t>i</a:t>
              </a:r>
              <a:r>
                <a:rPr lang="en-GB" altLang="x-none" sz="3600"/>
                <a:t>) ) R</a:t>
              </a:r>
              <a:r>
                <a:rPr lang="en-GB" altLang="x-none" sz="3600" baseline="30000"/>
                <a:t>-1 </a:t>
              </a:r>
              <a:r>
                <a:rPr lang="en-GB" altLang="x-none" sz="3600"/>
                <a:t>( y-h(x</a:t>
              </a:r>
              <a:r>
                <a:rPr lang="en-GB" altLang="x-none" sz="3600" baseline="-25000"/>
                <a:t>i</a:t>
              </a:r>
              <a:r>
                <a:rPr lang="en-GB" altLang="x-none" sz="3600"/>
                <a:t>) )</a:t>
              </a:r>
              <a:r>
                <a:rPr lang="en-GB" altLang="x-none" sz="3600" baseline="30000"/>
                <a:t>T</a:t>
              </a:r>
              <a:endParaRPr lang="en-US" altLang="x-none" sz="3600" baseline="30000"/>
            </a:p>
          </p:txBody>
        </p:sp>
        <p:sp>
          <p:nvSpPr>
            <p:cNvPr id="92170" name="Text Box 46"/>
            <p:cNvSpPr txBox="1">
              <a:spLocks noChangeArrowheads="1"/>
            </p:cNvSpPr>
            <p:nvPr/>
          </p:nvSpPr>
          <p:spPr bwMode="auto">
            <a:xfrm>
              <a:off x="1537" y="2865"/>
              <a:ext cx="635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l-GR" altLang="x-none" sz="5400"/>
                <a:t>Σ</a:t>
              </a:r>
              <a:r>
                <a:rPr lang="en-GB" altLang="x-none" sz="3200" baseline="-25000"/>
                <a:t>i</a:t>
              </a:r>
              <a:endParaRPr lang="en-US" altLang="x-none" sz="3200" baseline="-25000"/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4610100" y="3922713"/>
            <a:ext cx="4608513" cy="1944687"/>
            <a:chOff x="2994" y="2835"/>
            <a:chExt cx="2903" cy="1225"/>
          </a:xfrm>
        </p:grpSpPr>
        <p:sp>
          <p:nvSpPr>
            <p:cNvPr id="92165" name="Rectangle 48"/>
            <p:cNvSpPr>
              <a:spLocks noChangeArrowheads="1"/>
            </p:cNvSpPr>
            <p:nvPr/>
          </p:nvSpPr>
          <p:spPr bwMode="auto">
            <a:xfrm>
              <a:off x="3402" y="3107"/>
              <a:ext cx="2495" cy="9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/>
                <a:t>Time varying </a:t>
              </a:r>
              <a:br>
                <a:rPr lang="en-GB" altLang="x-none"/>
              </a:br>
              <a:r>
                <a:rPr lang="en-GB" altLang="x-none"/>
                <a:t>state vector</a:t>
              </a:r>
              <a:endParaRPr lang="en-US" altLang="x-none"/>
            </a:p>
          </p:txBody>
        </p:sp>
        <p:sp>
          <p:nvSpPr>
            <p:cNvPr id="92166" name="Line 50"/>
            <p:cNvSpPr>
              <a:spLocks noChangeShapeType="1"/>
            </p:cNvSpPr>
            <p:nvPr/>
          </p:nvSpPr>
          <p:spPr bwMode="auto">
            <a:xfrm flipH="1">
              <a:off x="2994" y="3560"/>
              <a:ext cx="4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167" name="Line 51"/>
            <p:cNvSpPr>
              <a:spLocks noChangeShapeType="1"/>
            </p:cNvSpPr>
            <p:nvPr/>
          </p:nvSpPr>
          <p:spPr bwMode="auto">
            <a:xfrm flipV="1">
              <a:off x="2994" y="2835"/>
              <a:ext cx="0" cy="7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168" name="Line 52"/>
            <p:cNvSpPr>
              <a:spLocks noChangeShapeType="1"/>
            </p:cNvSpPr>
            <p:nvPr/>
          </p:nvSpPr>
          <p:spPr bwMode="auto">
            <a:xfrm flipV="1">
              <a:off x="4627" y="2835"/>
              <a:ext cx="0" cy="2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56519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Variational techniques</a:t>
            </a:r>
            <a:endParaRPr lang="en-US" altLang="x-none"/>
          </a:p>
        </p:txBody>
      </p:sp>
      <p:sp>
        <p:nvSpPr>
          <p:cNvPr id="94211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431800" y="1835150"/>
            <a:ext cx="9072563" cy="4392613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Parameters constant over time window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Non smooth transitions 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Assumes normal error distribution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Size of time window?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For zero-order case 3DVAR = 4DVAR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4DVAR for use with phenology model 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Absence of </a:t>
            </a:r>
            <a:r>
              <a:rPr lang="en-GB" altLang="x-none" b="1"/>
              <a:t>Q</a:t>
            </a:r>
            <a:r>
              <a:rPr lang="en-GB" altLang="x-none"/>
              <a:t> - propagation of </a:t>
            </a:r>
            <a:r>
              <a:rPr lang="en-GB" altLang="x-none" b="1"/>
              <a:t>P</a:t>
            </a:r>
            <a:r>
              <a:rPr lang="en-GB" altLang="x-none"/>
              <a:t>?</a:t>
            </a:r>
          </a:p>
          <a:p>
            <a:pPr lvl="1" eaLnBrk="1">
              <a:buFont typeface="Times New Roman" charset="0"/>
              <a:buChar char="–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1519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Variational</a:t>
            </a:r>
            <a:r>
              <a:rPr lang="en-US" b="1" dirty="0"/>
              <a:t> data assimilation: strong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 </a:t>
            </a:r>
            <a:r>
              <a:rPr lang="en-US" dirty="0" err="1"/>
              <a:t>minimisation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Multiple </a:t>
            </a:r>
            <a:r>
              <a:rPr lang="en-US" dirty="0" err="1"/>
              <a:t>obs</a:t>
            </a:r>
            <a:r>
              <a:rPr lang="en-US" dirty="0"/>
              <a:t> constraints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Plus prior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Strong constraint: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Prediction must be a valid model state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‘trust the model’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421" y="1547589"/>
            <a:ext cx="438185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59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Variational</a:t>
            </a:r>
            <a:r>
              <a:rPr lang="en-US" b="1" dirty="0"/>
              <a:t> data assimilation: strong constraint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4416" b="-4416"/>
          <a:stretch>
            <a:fillRect/>
          </a:stretch>
        </p:blipFill>
        <p:spPr>
          <a:xfrm>
            <a:off x="504825" y="1763613"/>
            <a:ext cx="9067800" cy="4987925"/>
          </a:xfrm>
        </p:spPr>
      </p:pic>
    </p:spTree>
    <p:extLst>
      <p:ext uri="{BB962C8B-B14F-4D97-AF65-F5344CB8AC3E}">
        <p14:creationId xmlns:p14="http://schemas.microsoft.com/office/powerpoint/2010/main" val="454117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068B-44FA-BF4A-9319-22D2C19F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OCHIDEE with SIF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1E39C-B9C8-C248-BB01-F88A59952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applications of DA in notes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State-of-the-art: </a:t>
            </a:r>
            <a:r>
              <a:rPr lang="en-US" dirty="0" err="1"/>
              <a:t>MacBean</a:t>
            </a:r>
            <a:r>
              <a:rPr lang="en-US" dirty="0"/>
              <a:t> et al. 2018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Orchidee</a:t>
            </a:r>
            <a:r>
              <a:rPr lang="en-US" dirty="0"/>
              <a:t>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French DGVM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Data for DA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GOME SIF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19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is Data Assimilation?</a:t>
            </a:r>
            <a:endParaRPr lang="en-US" altLang="x-non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0348" y="1835621"/>
            <a:ext cx="6176968" cy="2514600"/>
          </a:xfrm>
        </p:spPr>
        <p:txBody>
          <a:bodyPr/>
          <a:lstStyle/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It is </a:t>
            </a:r>
            <a:r>
              <a:rPr lang="en-GB" altLang="x-none" b="1" dirty="0"/>
              <a:t>not</a:t>
            </a:r>
            <a:r>
              <a:rPr lang="en-GB" altLang="x-none" dirty="0"/>
              <a:t> just model inversion. </a:t>
            </a:r>
          </a:p>
          <a:p>
            <a:pPr eaLnBrk="1">
              <a:buSzPct val="45000"/>
              <a:buFont typeface="Wingdings" charset="2"/>
              <a:buChar char=""/>
            </a:pPr>
            <a:endParaRPr lang="en-GB" altLang="x-none" dirty="0"/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But could be seen as a process constraint on inversion (e.g. a temporal constraint) </a:t>
            </a:r>
          </a:p>
          <a:p>
            <a:pPr eaLnBrk="1"/>
            <a:endParaRPr lang="en-US" alt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45B37-B51C-694B-BE88-83AD4CCDA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16" y="1829449"/>
            <a:ext cx="3398832" cy="46085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56C9D7-5DC1-DC44-B1B8-C1629C0088F7}"/>
              </a:ext>
            </a:extLst>
          </p:cNvPr>
          <p:cNvSpPr/>
          <p:nvPr/>
        </p:nvSpPr>
        <p:spPr>
          <a:xfrm>
            <a:off x="2787137" y="5334428"/>
            <a:ext cx="3700179" cy="77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climatedataguide.ucar.edu</a:t>
            </a:r>
            <a:r>
              <a:rPr lang="en-US" sz="1600" dirty="0"/>
              <a:t>/climate-data/simplistic-overview-reanalysis-data-assimilation-methods</a:t>
            </a:r>
          </a:p>
        </p:txBody>
      </p:sp>
    </p:spTree>
    <p:extLst>
      <p:ext uri="{BB962C8B-B14F-4D97-AF65-F5344CB8AC3E}">
        <p14:creationId xmlns:p14="http://schemas.microsoft.com/office/powerpoint/2010/main" val="1251090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C4D-EEEB-8D41-A1C8-B0211B2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Solar-Induced Fluorescence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AD4189-3E66-4347-8ED1-1168C2B6D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008" y="1768475"/>
            <a:ext cx="8271433" cy="4987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F329AD-D298-6946-B674-7DDEB8CA7B47}"/>
              </a:ext>
            </a:extLst>
          </p:cNvPr>
          <p:cNvSpPr/>
          <p:nvPr/>
        </p:nvSpPr>
        <p:spPr>
          <a:xfrm>
            <a:off x="3672160" y="6756400"/>
            <a:ext cx="3187668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GPP = a + b SIF</a:t>
            </a:r>
          </a:p>
        </p:txBody>
      </p:sp>
    </p:spTree>
    <p:extLst>
      <p:ext uri="{BB962C8B-B14F-4D97-AF65-F5344CB8AC3E}">
        <p14:creationId xmlns:p14="http://schemas.microsoft.com/office/powerpoint/2010/main" val="3754108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C4D-EEEB-8D41-A1C8-B0211B2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GPP (prior)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F329AD-D298-6946-B674-7DDEB8CA7B47}"/>
              </a:ext>
            </a:extLst>
          </p:cNvPr>
          <p:cNvSpPr/>
          <p:nvPr/>
        </p:nvSpPr>
        <p:spPr>
          <a:xfrm>
            <a:off x="3672160" y="6756400"/>
            <a:ext cx="3187668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GPP = a + b SIF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53F4D1-83F9-C14A-B205-4401061AE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899" y="1768475"/>
            <a:ext cx="7769652" cy="4987925"/>
          </a:xfrm>
        </p:spPr>
      </p:pic>
    </p:spTree>
    <p:extLst>
      <p:ext uri="{BB962C8B-B14F-4D97-AF65-F5344CB8AC3E}">
        <p14:creationId xmlns:p14="http://schemas.microsoft.com/office/powerpoint/2010/main" val="102400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9850D-22F7-464D-96E9-80687B70F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9728" y="32965"/>
            <a:ext cx="6961168" cy="6648971"/>
          </a:xfrm>
        </p:spPr>
      </p:pic>
    </p:spTree>
    <p:extLst>
      <p:ext uri="{BB962C8B-B14F-4D97-AF65-F5344CB8AC3E}">
        <p14:creationId xmlns:p14="http://schemas.microsoft.com/office/powerpoint/2010/main" val="1405898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EF821-70AD-E04C-8573-37BD8D84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861"/>
            <a:ext cx="10080625" cy="528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89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68098-0866-7743-B33C-9E42A887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357"/>
            <a:ext cx="10080625" cy="45669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5DF977-229E-D540-A7B3-8CEB8410A849}"/>
              </a:ext>
            </a:extLst>
          </p:cNvPr>
          <p:cNvSpPr/>
          <p:nvPr/>
        </p:nvSpPr>
        <p:spPr>
          <a:xfrm>
            <a:off x="2520950" y="585053"/>
            <a:ext cx="5038725" cy="7220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Model parameter</a:t>
            </a:r>
          </a:p>
        </p:txBody>
      </p:sp>
    </p:spTree>
    <p:extLst>
      <p:ext uri="{BB962C8B-B14F-4D97-AF65-F5344CB8AC3E}">
        <p14:creationId xmlns:p14="http://schemas.microsoft.com/office/powerpoint/2010/main" val="1755828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BB92F6-91F7-874A-85A6-A09AB10BC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24" y="179437"/>
            <a:ext cx="5459959" cy="3417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1B0B1-1D87-454E-86A4-09DBE174F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9877"/>
            <a:ext cx="10080625" cy="18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66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847B-0DF9-F044-8C78-7D7A3EB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6D4F-4778-684A-BDDF-CECFE755B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DA?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does DA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Methods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Sequential (KF, PF)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Variational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MacBean</a:t>
            </a:r>
            <a:r>
              <a:rPr lang="en-US" dirty="0"/>
              <a:t> et al. 2018 (</a:t>
            </a:r>
            <a:r>
              <a:rPr lang="en-US" dirty="0" err="1"/>
              <a:t>Orchidee</a:t>
            </a:r>
            <a:r>
              <a:rPr lang="en-US" dirty="0"/>
              <a:t>, SIF)</a:t>
            </a:r>
          </a:p>
        </p:txBody>
      </p:sp>
    </p:spTree>
    <p:extLst>
      <p:ext uri="{BB962C8B-B14F-4D97-AF65-F5344CB8AC3E}">
        <p14:creationId xmlns:p14="http://schemas.microsoft.com/office/powerpoint/2010/main" val="255867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Data Assimilation is Bayesian</a:t>
            </a:r>
            <a:endParaRPr lang="en-US" altLang="x-none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200275"/>
            <a:ext cx="9067800" cy="1003300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Bayes’ theorem:</a:t>
            </a:r>
            <a:endParaRPr lang="en-US" altLang="x-none" dirty="0"/>
          </a:p>
        </p:txBody>
      </p:sp>
      <p:graphicFrame>
        <p:nvGraphicFramePr>
          <p:cNvPr id="45118" name="Group 62"/>
          <p:cNvGraphicFramePr>
            <a:graphicFrameLocks noGrp="1"/>
          </p:cNvGraphicFramePr>
          <p:nvPr/>
        </p:nvGraphicFramePr>
        <p:xfrm>
          <a:off x="2303463" y="3352800"/>
          <a:ext cx="5400675" cy="1428750"/>
        </p:xfrm>
        <a:graphic>
          <a:graphicData uri="http://schemas.openxmlformats.org/drawingml/2006/table">
            <a:tbl>
              <a:tblPr/>
              <a:tblGrid>
                <a:gridCol w="172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4375">
                <a:tc rowSpan="2"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P(A|B)</a:t>
                      </a:r>
                      <a:endParaRPr kumimoji="0" lang="en-US" altLang="x-none" sz="4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=</a:t>
                      </a:r>
                      <a:endParaRPr kumimoji="0" lang="en-US" altLang="x-none" sz="4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P(B|A) P(A)</a:t>
                      </a:r>
                      <a:endParaRPr kumimoji="0" lang="en-US" altLang="x-none" sz="4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3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P(B)</a:t>
                      </a:r>
                      <a:endParaRPr kumimoji="0" lang="en-US" altLang="x-none" sz="4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560E378-1E25-F443-B25A-4509950005F3}"/>
              </a:ext>
            </a:extLst>
          </p:cNvPr>
          <p:cNvSpPr txBox="1"/>
          <p:nvPr/>
        </p:nvSpPr>
        <p:spPr>
          <a:xfrm>
            <a:off x="359792" y="5796061"/>
            <a:ext cx="7815987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Intro to DA with EO : </a:t>
            </a:r>
            <a:r>
              <a:rPr lang="en-US" sz="2800" dirty="0" err="1"/>
              <a:t>Lahoz</a:t>
            </a:r>
            <a:r>
              <a:rPr lang="en-US" sz="2800" dirty="0"/>
              <a:t> &amp; Schneider (2014) </a:t>
            </a:r>
          </a:p>
        </p:txBody>
      </p:sp>
    </p:spTree>
    <p:extLst>
      <p:ext uri="{BB962C8B-B14F-4D97-AF65-F5344CB8AC3E}">
        <p14:creationId xmlns:p14="http://schemas.microsoft.com/office/powerpoint/2010/main" val="1733595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623" y="458751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452908" y="258720"/>
            <a:ext cx="131318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prior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029" y="2051645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380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BFBDBB-337C-C24F-8C53-EAE87E73A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20" y="5724053"/>
            <a:ext cx="7188200" cy="92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ABB514-F818-5F46-A25C-DFA6963E3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590" y="3158470"/>
            <a:ext cx="39243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3DD131-BEEB-3E48-9243-DB7FE24C4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16" y="4870122"/>
            <a:ext cx="3009900" cy="431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862C6C-9150-014B-83B5-181ECF112FFB}"/>
              </a:ext>
            </a:extLst>
          </p:cNvPr>
          <p:cNvSpPr/>
          <p:nvPr/>
        </p:nvSpPr>
        <p:spPr>
          <a:xfrm>
            <a:off x="321511" y="3120801"/>
            <a:ext cx="3103735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observation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FE5430-A332-D74E-9227-4B70B2CB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416" y="43607"/>
            <a:ext cx="4176217" cy="31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C2267D1-D85E-5646-BA23-1BD84B72F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782" y="129012"/>
            <a:ext cx="4062347" cy="304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67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40073B-D64E-B848-8D5F-C4A423E5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92" y="611485"/>
            <a:ext cx="29845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7CAB9C-D5C7-9044-B8D4-F04F4AE2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92" y="1884511"/>
            <a:ext cx="29464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D2D4A-31D3-8D48-AF3A-9133D6B6C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76" y="3923853"/>
            <a:ext cx="9982200" cy="100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3F9255-BFA5-1D42-8808-FBADAB97732C}"/>
              </a:ext>
            </a:extLst>
          </p:cNvPr>
          <p:cNvSpPr/>
          <p:nvPr/>
        </p:nvSpPr>
        <p:spPr>
          <a:xfrm>
            <a:off x="359792" y="3134823"/>
            <a:ext cx="1912704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331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0583F6-F441-1541-8CE2-EAC36F69E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888" y="179437"/>
            <a:ext cx="8464053" cy="6348040"/>
          </a:xfrm>
        </p:spPr>
      </p:pic>
    </p:spTree>
    <p:extLst>
      <p:ext uri="{BB962C8B-B14F-4D97-AF65-F5344CB8AC3E}">
        <p14:creationId xmlns:p14="http://schemas.microsoft.com/office/powerpoint/2010/main" val="72338647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oval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5000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4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oval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5000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4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5258</TotalTime>
  <Words>1251</Words>
  <Application>Microsoft Macintosh PowerPoint</Application>
  <PresentationFormat>Custom</PresentationFormat>
  <Paragraphs>256</Paragraphs>
  <Slides>46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Times New Roman</vt:lpstr>
      <vt:lpstr>Wingdings</vt:lpstr>
      <vt:lpstr>Default Design</vt:lpstr>
      <vt:lpstr>Data assimilation</vt:lpstr>
      <vt:lpstr>Data assimilation</vt:lpstr>
      <vt:lpstr>What is Data Assimilation?</vt:lpstr>
      <vt:lpstr>What is Data Assimilation?</vt:lpstr>
      <vt:lpstr>Data Assimilation is Bayesian</vt:lpstr>
      <vt:lpstr>PowerPoint Presentation</vt:lpstr>
      <vt:lpstr>PowerPoint Presentation</vt:lpstr>
      <vt:lpstr>PowerPoint Presentation</vt:lpstr>
      <vt:lpstr>PowerPoint Presentation</vt:lpstr>
      <vt:lpstr>What does DA aim to do?</vt:lpstr>
      <vt:lpstr>Modelled vs. observed reflectance</vt:lpstr>
      <vt:lpstr>Kalman Filter DA</vt:lpstr>
      <vt:lpstr>NEP results</vt:lpstr>
      <vt:lpstr>Mean NEP for 2000-2002</vt:lpstr>
      <vt:lpstr>NEP – Site2 (intermediate) parameters, with/without DA</vt:lpstr>
      <vt:lpstr>Nominal classification of DA</vt:lpstr>
      <vt:lpstr>Sequential methods</vt:lpstr>
      <vt:lpstr>The Kalman filter</vt:lpstr>
      <vt:lpstr>The Kalman Filter</vt:lpstr>
      <vt:lpstr>The Extended Kalman filter</vt:lpstr>
      <vt:lpstr>The Extended Kalman Filter</vt:lpstr>
      <vt:lpstr>The Ensemble Kalman filter</vt:lpstr>
      <vt:lpstr>The Ensemble Kalman Filter</vt:lpstr>
      <vt:lpstr>The Ensemble Kalman Filter</vt:lpstr>
      <vt:lpstr>The Ensemble Kalman Filter</vt:lpstr>
      <vt:lpstr>Particle Filters</vt:lpstr>
      <vt:lpstr>Particle Filters</vt:lpstr>
      <vt:lpstr>Particle Filters</vt:lpstr>
      <vt:lpstr>Particle Filters</vt:lpstr>
      <vt:lpstr>Sequential techniques</vt:lpstr>
      <vt:lpstr>Smoothers</vt:lpstr>
      <vt:lpstr>Variational techniques</vt:lpstr>
      <vt:lpstr>3DVAR</vt:lpstr>
      <vt:lpstr>3DVAR</vt:lpstr>
      <vt:lpstr>4DVAR</vt:lpstr>
      <vt:lpstr>Variational techniques</vt:lpstr>
      <vt:lpstr>Variational data assimilation: strong constraint</vt:lpstr>
      <vt:lpstr>Variational data assimilation: strong constraint</vt:lpstr>
      <vt:lpstr>OCHIDEE with SIF</vt:lpstr>
      <vt:lpstr>Solar-Induced Fluorescence</vt:lpstr>
      <vt:lpstr>Model GPP (prior)</vt:lpstr>
      <vt:lpstr>PowerPoint Presentation</vt:lpstr>
      <vt:lpstr>PowerPoint Presentation</vt:lpstr>
      <vt:lpstr>PowerPoint Presentation</vt:lpstr>
      <vt:lpstr>PowerPoint Presentation</vt:lpstr>
      <vt:lpstr>Data assimilation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EOLDAS Data Assimilation algorithm</dc:title>
  <dc:creator>Tristan Quaife</dc:creator>
  <cp:lastModifiedBy>Lewis, Philip</cp:lastModifiedBy>
  <cp:revision>120</cp:revision>
  <cp:lastPrinted>1601-01-01T00:00:00Z</cp:lastPrinted>
  <dcterms:created xsi:type="dcterms:W3CDTF">2010-11-25T08:35:40Z</dcterms:created>
  <dcterms:modified xsi:type="dcterms:W3CDTF">2021-01-07T14:30:51Z</dcterms:modified>
</cp:coreProperties>
</file>